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embeddedFontLst>
    <p:embeddedFont>
      <p:font typeface="Amatic SC"/>
      <p:regular r:id="rId46"/>
      <p:bold r:id="rId47"/>
    </p:embeddedFont>
    <p:embeddedFont>
      <p:font typeface="Source Code Pro"/>
      <p:regular r:id="rId48"/>
      <p:bold r:id="rId49"/>
      <p:italic r:id="rId50"/>
      <p:boldItalic r:id="rId51"/>
    </p:embeddedFont>
    <p:embeddedFont>
      <p:font typeface="Corbel"/>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6" roundtripDataSignature="AMtx7mgZJkwN+DCroOWvggFrYOiyiJhGI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18126"/>
  <p:cmAuthor clrIdx="1" id="1" initials="" lastIdx="1" name="IRA Chr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AmaticSC-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SourceCodePro-regular.fntdata"/><Relationship Id="rId47" Type="http://schemas.openxmlformats.org/officeDocument/2006/relationships/font" Target="fonts/AmaticSC-bold.fntdata"/><Relationship Id="rId49" Type="http://schemas.openxmlformats.org/officeDocument/2006/relationships/font" Target="fonts/SourceCodePr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CodePro-boldItalic.fntdata"/><Relationship Id="rId50" Type="http://schemas.openxmlformats.org/officeDocument/2006/relationships/font" Target="fonts/SourceCodePro-italic.fntdata"/><Relationship Id="rId53" Type="http://schemas.openxmlformats.org/officeDocument/2006/relationships/font" Target="fonts/Corbel-bold.fntdata"/><Relationship Id="rId52" Type="http://schemas.openxmlformats.org/officeDocument/2006/relationships/font" Target="fonts/Corbel-regular.fntdata"/><Relationship Id="rId11" Type="http://schemas.openxmlformats.org/officeDocument/2006/relationships/slide" Target="slides/slide5.xml"/><Relationship Id="rId55" Type="http://schemas.openxmlformats.org/officeDocument/2006/relationships/font" Target="fonts/Corbel-boldItalic.fntdata"/><Relationship Id="rId10" Type="http://schemas.openxmlformats.org/officeDocument/2006/relationships/slide" Target="slides/slide4.xml"/><Relationship Id="rId54" Type="http://schemas.openxmlformats.org/officeDocument/2006/relationships/font" Target="fonts/Corbel-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9-04-25T12:34:39.136">
    <p:pos x="1800" y="3726"/>
    <p:text>This might not be the right way to say this...
am trying to convey the importance of naloxone training and possession to correct for this trend up north of stimulant users not having naloxone (cause "i don't do dope") and then having to be hit with narcan cause there's fet in their coke/meth/whatever</p:text>
    <p:extLst>
      <p:ext uri="{C676402C-5697-4E1C-873F-D02D1690AC5C}">
        <p15:threadingInfo timeZoneBias="0"/>
      </p:ext>
      <p:ext uri="http://customooxmlschemas.google.com/">
        <go:slidesCustomData xmlns:go="http://customooxmlschemas.google.com/" commentPostId="AAAAYVnf214"/>
      </p:ext>
    </p:extLst>
  </p:cm>
  <p:cm authorId="1" idx="1" dt="2019-04-25T12:34:39.136">
    <p:pos x="1800" y="3726"/>
    <p:text>this wording works for me</p:text>
    <p:extLst>
      <p:ext uri="{C676402C-5697-4E1C-873F-D02D1690AC5C}">
        <p15:threadingInfo timeZoneBias="0">
          <p15:parentCm authorId="0" idx="1"/>
        </p15:threadingInfo>
      </p:ext>
      <p:ext uri="http://customooxmlschemas.google.com/">
        <go:slidesCustomData xmlns:go="http://customooxmlschemas.google.com/" commentPostId="AAAAYVnf21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Pre-test – this is to show that you did not know enough before your took the class. </a:t>
            </a:r>
            <a:endParaRPr/>
          </a:p>
          <a:p>
            <a:pPr indent="0" lvl="0" marL="0" rtl="0" algn="l">
              <a:spcBef>
                <a:spcPts val="0"/>
              </a:spcBef>
              <a:spcAft>
                <a:spcPts val="0"/>
              </a:spcAft>
              <a:buNone/>
            </a:pPr>
            <a:r>
              <a:rPr lang="en-US"/>
              <a:t>Post Test – If you get 90% or more, you will be certified to distribute Naloxone and to train others.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I am: A person in recovery </a:t>
            </a:r>
            <a:endParaRPr/>
          </a:p>
          <a:p>
            <a:pPr indent="0" lvl="0" marL="0" rtl="0" algn="l">
              <a:spcBef>
                <a:spcPts val="0"/>
              </a:spcBef>
              <a:spcAft>
                <a:spcPts val="0"/>
              </a:spcAft>
              <a:buNone/>
            </a:pPr>
            <a:r>
              <a:rPr lang="en-US"/>
              <a:t>I say this because its important to reduce the stigma around addiction. </a:t>
            </a:r>
            <a:endParaRPr/>
          </a:p>
          <a:p>
            <a:pPr indent="0" lvl="0" marL="0" rtl="0" algn="l">
              <a:spcBef>
                <a:spcPts val="0"/>
              </a:spcBef>
              <a:spcAft>
                <a:spcPts val="0"/>
              </a:spcAft>
              <a:buNone/>
            </a:pPr>
            <a:r>
              <a:rPr lang="en-US"/>
              <a:t>Stigma has a deep impact on the rate of people dying. It can prevent people from wanting to use naxlone.n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Harm Reduction: Our main priority is public health. </a:t>
            </a:r>
            <a:endParaRPr/>
          </a:p>
          <a:p>
            <a:pPr indent="0" lvl="0" marL="0" rtl="0" algn="l">
              <a:spcBef>
                <a:spcPts val="0"/>
              </a:spcBef>
              <a:spcAft>
                <a:spcPts val="0"/>
              </a:spcAft>
              <a:buNone/>
            </a:pPr>
            <a:r>
              <a:rPr lang="en-US"/>
              <a:t>Spectrum of recovery from rince your works all the way to abstience.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 you for coming. </a:t>
            </a:r>
            <a:endParaRPr/>
          </a:p>
          <a:p>
            <a:pPr indent="0" lvl="0" marL="0" rtl="0" algn="l">
              <a:spcBef>
                <a:spcPts val="0"/>
              </a:spcBef>
              <a:spcAft>
                <a:spcPts val="0"/>
              </a:spcAft>
              <a:buNone/>
            </a:pPr>
            <a:r>
              <a:rPr lang="en-US"/>
              <a:t>We have a chance to stop people from dying from overdoses.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7" name="Google Shape;11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Been clean (as little as three days)</a:t>
            </a:r>
            <a:endParaRPr/>
          </a:p>
          <a:p>
            <a:pPr indent="0" lvl="0" marL="0" rtl="0" algn="l">
              <a:spcBef>
                <a:spcPts val="0"/>
              </a:spcBef>
              <a:spcAft>
                <a:spcPts val="0"/>
              </a:spcAft>
              <a:buNone/>
            </a:pPr>
            <a:r>
              <a:rPr lang="en-US"/>
              <a:t>Mixing with other drugs</a:t>
            </a:r>
            <a:endParaRPr/>
          </a:p>
          <a:p>
            <a:pPr indent="0" lvl="0" marL="0" rtl="0" algn="l">
              <a:spcBef>
                <a:spcPts val="0"/>
              </a:spcBef>
              <a:spcAft>
                <a:spcPts val="0"/>
              </a:spcAft>
              <a:buNone/>
            </a:pPr>
            <a:r>
              <a:rPr lang="en-US"/>
              <a:t>Tolerance</a:t>
            </a:r>
            <a:endParaRPr/>
          </a:p>
          <a:p>
            <a:pPr indent="0" lvl="0" marL="0" rtl="0" algn="l">
              <a:spcBef>
                <a:spcPts val="0"/>
              </a:spcBef>
              <a:spcAft>
                <a:spcPts val="0"/>
              </a:spcAft>
              <a:buNone/>
            </a:pPr>
            <a:r>
              <a:rPr lang="en-US"/>
              <a:t>Type of drug/potency</a:t>
            </a:r>
            <a:endParaRPr/>
          </a:p>
          <a:p>
            <a:pPr indent="0" lvl="0" marL="0" rtl="0" algn="l">
              <a:spcBef>
                <a:spcPts val="0"/>
              </a:spcBef>
              <a:spcAft>
                <a:spcPts val="0"/>
              </a:spcAft>
              <a:buNone/>
            </a:pPr>
            <a:r>
              <a:rPr lang="en-US"/>
              <a:t>Using alone</a:t>
            </a:r>
            <a:endParaRPr/>
          </a:p>
          <a:p>
            <a:pPr indent="0" lvl="0" marL="0" rtl="0" algn="l">
              <a:spcBef>
                <a:spcPts val="0"/>
              </a:spcBef>
              <a:spcAft>
                <a:spcPts val="0"/>
              </a:spcAft>
              <a:buNone/>
            </a:pPr>
            <a:r>
              <a:rPr lang="en-US"/>
              <a:t>Age and physical health</a:t>
            </a:r>
            <a:endParaRPr/>
          </a:p>
          <a:p>
            <a:pPr indent="0" lvl="0" marL="0" rtl="0" algn="l">
              <a:spcBef>
                <a:spcPts val="0"/>
              </a:spcBef>
              <a:spcAft>
                <a:spcPts val="0"/>
              </a:spcAft>
              <a:buNone/>
            </a:pPr>
            <a:r>
              <a:rPr lang="en-US"/>
              <a:t>Mode of administration</a:t>
            </a:r>
            <a:endParaRPr/>
          </a:p>
          <a:p>
            <a:pPr indent="0" lvl="0" marL="0" rtl="0" algn="l">
              <a:spcBef>
                <a:spcPts val="0"/>
              </a:spcBef>
              <a:spcAft>
                <a:spcPts val="0"/>
              </a:spcAft>
              <a:buNone/>
            </a:pPr>
            <a:r>
              <a:rPr lang="en-US"/>
              <a:t>Previous, non-fatal OD</a:t>
            </a:r>
            <a:endParaRPr/>
          </a:p>
          <a:p>
            <a:pPr indent="0" lvl="0" marL="0" rtl="0" algn="l">
              <a:spcBef>
                <a:spcPts val="0"/>
              </a:spcBef>
              <a:spcAft>
                <a:spcPts val="0"/>
              </a:spcAft>
              <a:buNone/>
            </a:pPr>
            <a:r>
              <a:t/>
            </a:r>
            <a:endParaRPr/>
          </a:p>
        </p:txBody>
      </p:sp>
      <p:sp>
        <p:nvSpPr>
          <p:cNvPr id="201" name="Google Shape;20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441325" lvl="0" marL="509588" rtl="0" algn="l">
              <a:spcBef>
                <a:spcPts val="0"/>
              </a:spcBef>
              <a:spcAft>
                <a:spcPts val="0"/>
              </a:spcAft>
              <a:buNone/>
            </a:pPr>
            <a:r>
              <a:rPr lang="en-US" sz="1200"/>
              <a:t>Education</a:t>
            </a:r>
            <a:endParaRPr/>
          </a:p>
          <a:p>
            <a:pPr indent="-441325" lvl="0" marL="509588" rtl="0" algn="l">
              <a:spcBef>
                <a:spcPts val="600"/>
              </a:spcBef>
              <a:spcAft>
                <a:spcPts val="0"/>
              </a:spcAft>
              <a:buNone/>
            </a:pPr>
            <a:r>
              <a:rPr lang="en-US" sz="1200"/>
              <a:t>Sober Sitter</a:t>
            </a:r>
            <a:endParaRPr/>
          </a:p>
          <a:p>
            <a:pPr indent="-441325" lvl="0" marL="509588" rtl="0" algn="l">
              <a:spcBef>
                <a:spcPts val="600"/>
              </a:spcBef>
              <a:spcAft>
                <a:spcPts val="0"/>
              </a:spcAft>
              <a:buNone/>
            </a:pPr>
            <a:r>
              <a:rPr lang="en-US" sz="1200"/>
              <a:t>Have naloxone on hand</a:t>
            </a:r>
            <a:endParaRPr/>
          </a:p>
          <a:p>
            <a:pPr indent="-441325" lvl="0" marL="509588" rtl="0" algn="l">
              <a:spcBef>
                <a:spcPts val="600"/>
              </a:spcBef>
              <a:spcAft>
                <a:spcPts val="0"/>
              </a:spcAft>
              <a:buNone/>
            </a:pPr>
            <a:r>
              <a:rPr lang="en-US" sz="1200"/>
              <a:t>Don’t mix drugs</a:t>
            </a:r>
            <a:endParaRPr/>
          </a:p>
          <a:p>
            <a:pPr indent="-441325" lvl="0" marL="509588" rtl="0" algn="l">
              <a:spcBef>
                <a:spcPts val="600"/>
              </a:spcBef>
              <a:spcAft>
                <a:spcPts val="0"/>
              </a:spcAft>
              <a:buNone/>
            </a:pPr>
            <a:r>
              <a:rPr lang="en-US" sz="1200"/>
              <a:t>Educate on OD prevention</a:t>
            </a:r>
            <a:endParaRPr/>
          </a:p>
          <a:p>
            <a:pPr indent="-441325" lvl="0" marL="509588" rtl="0" algn="l">
              <a:spcBef>
                <a:spcPts val="600"/>
              </a:spcBef>
              <a:spcAft>
                <a:spcPts val="0"/>
              </a:spcAft>
              <a:buNone/>
            </a:pPr>
            <a:r>
              <a:rPr lang="en-US"/>
              <a:t>Don’t use alone</a:t>
            </a:r>
            <a:endParaRPr/>
          </a:p>
          <a:p>
            <a:pPr indent="-441325" lvl="0" marL="509588" rtl="0" algn="l">
              <a:spcBef>
                <a:spcPts val="600"/>
              </a:spcBef>
              <a:spcAft>
                <a:spcPts val="0"/>
              </a:spcAft>
              <a:buNone/>
            </a:pPr>
            <a:r>
              <a:rPr lang="en-US"/>
              <a:t>Partner Agreement Checklist</a:t>
            </a:r>
            <a:endParaRPr/>
          </a:p>
          <a:p>
            <a:pPr indent="0" lvl="0" marL="0" rtl="0" algn="l">
              <a:spcBef>
                <a:spcPts val="600"/>
              </a:spcBef>
              <a:spcAft>
                <a:spcPts val="0"/>
              </a:spcAft>
              <a:buNone/>
            </a:pPr>
            <a:r>
              <a:rPr lang="en-US"/>
              <a:t>“Taste” the shot</a:t>
            </a:r>
            <a:endParaRPr/>
          </a:p>
          <a:p>
            <a:pPr indent="0" lvl="0" marL="0" rtl="0" algn="l">
              <a:spcBef>
                <a:spcPts val="0"/>
              </a:spcBef>
              <a:spcAft>
                <a:spcPts val="0"/>
              </a:spcAft>
              <a:buNone/>
            </a:pPr>
            <a:r>
              <a:rPr lang="en-US"/>
              <a:t>Use less if tolerance is low</a:t>
            </a:r>
            <a:endParaRPr/>
          </a:p>
          <a:p>
            <a:pPr indent="0" lvl="0" marL="0" rtl="0" algn="l">
              <a:spcBef>
                <a:spcPts val="0"/>
              </a:spcBef>
              <a:spcAft>
                <a:spcPts val="0"/>
              </a:spcAft>
              <a:buNone/>
            </a:pPr>
            <a:r>
              <a:rPr lang="en-US"/>
              <a:t>Don’t use opiates</a:t>
            </a:r>
            <a:endParaRPr/>
          </a:p>
          <a:p>
            <a:pPr indent="-441325" lvl="0" marL="509588" rtl="0" algn="l">
              <a:spcBef>
                <a:spcPts val="0"/>
              </a:spcBef>
              <a:spcAft>
                <a:spcPts val="0"/>
              </a:spcAft>
              <a:buNone/>
            </a:pPr>
            <a:r>
              <a:t/>
            </a:r>
            <a:endParaRPr sz="1200"/>
          </a:p>
          <a:p>
            <a:pPr indent="0" lvl="0" marL="0" rtl="0" algn="l">
              <a:spcBef>
                <a:spcPts val="600"/>
              </a:spcBef>
              <a:spcAft>
                <a:spcPts val="0"/>
              </a:spcAft>
              <a:buNone/>
            </a:pPr>
            <a:r>
              <a:t/>
            </a:r>
            <a:endParaRPr/>
          </a:p>
        </p:txBody>
      </p:sp>
      <p:sp>
        <p:nvSpPr>
          <p:cNvPr id="214" name="Google Shape;21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0" name="Google Shape;22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1" name="Google Shape;23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6" name="Google Shape;24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Agnoist: Suboxone, Methadone – Just a different form of the opiate, but less intoxicating.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Antagonist: Blocks the receptors – No capacity to produce intoxication. </a:t>
            </a:r>
            <a:endParaRPr/>
          </a:p>
          <a:p>
            <a:pPr indent="0" lvl="0" marL="0" rtl="0" algn="l">
              <a:spcBef>
                <a:spcPts val="0"/>
              </a:spcBef>
              <a:spcAft>
                <a:spcPts val="0"/>
              </a:spcAft>
              <a:buNone/>
            </a:pPr>
            <a:r>
              <a:rPr lang="en-US"/>
              <a:t>That means that someone who has a high tolerance can get dope sick with sudden withdrawal symptoms. </a:t>
            </a:r>
            <a:endParaRPr/>
          </a:p>
        </p:txBody>
      </p:sp>
      <p:sp>
        <p:nvSpPr>
          <p:cNvPr id="255" name="Google Shape;25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$760 for Evzio auto injector</a:t>
            </a:r>
            <a:endParaRPr/>
          </a:p>
          <a:p>
            <a:pPr indent="0" lvl="0" marL="0" rtl="0" algn="l">
              <a:spcBef>
                <a:spcPts val="0"/>
              </a:spcBef>
              <a:spcAft>
                <a:spcPts val="0"/>
              </a:spcAft>
              <a:buNone/>
            </a:pPr>
            <a:r>
              <a:rPr lang="en-US"/>
              <a:t>$ 100 for two doses intranasal</a:t>
            </a:r>
            <a:endParaRPr/>
          </a:p>
          <a:p>
            <a:pPr indent="0" lvl="0" marL="0" rtl="0" algn="l">
              <a:spcBef>
                <a:spcPts val="0"/>
              </a:spcBef>
              <a:spcAft>
                <a:spcPts val="0"/>
              </a:spcAft>
              <a:buNone/>
            </a:pPr>
            <a:r>
              <a:rPr lang="en-US"/>
              <a:t>$30  for UK injectable</a:t>
            </a:r>
            <a:endParaRPr/>
          </a:p>
          <a:p>
            <a:pPr indent="0" lvl="0" marL="0" rtl="0" algn="l">
              <a:spcBef>
                <a:spcPts val="0"/>
              </a:spcBef>
              <a:spcAft>
                <a:spcPts val="0"/>
              </a:spcAft>
              <a:buNone/>
            </a:pPr>
            <a:r>
              <a:rPr lang="en-US"/>
              <a:t>$15 for IRA naloxone</a:t>
            </a:r>
            <a:endParaRPr/>
          </a:p>
          <a:p>
            <a:pPr indent="0" lvl="0" marL="0" rtl="0" algn="l">
              <a:spcBef>
                <a:spcPts val="0"/>
              </a:spcBef>
              <a:spcAft>
                <a:spcPts val="0"/>
              </a:spcAft>
              <a:buNone/>
            </a:pPr>
            <a:r>
              <a:rPr lang="en-US"/>
              <a:t>new under the tongue would be available soon</a:t>
            </a:r>
            <a:endParaRPr/>
          </a:p>
          <a:p>
            <a:pPr indent="0" lvl="0" marL="0" rtl="0" algn="l">
              <a:spcBef>
                <a:spcPts val="0"/>
              </a:spcBef>
              <a:spcAft>
                <a:spcPts val="0"/>
              </a:spcAft>
              <a:buNone/>
            </a:pPr>
            <a:r>
              <a:rPr lang="en-US"/>
              <a:t>Can use insurance co-pay if ever prescribed an opiate</a:t>
            </a:r>
            <a:endParaRPr/>
          </a:p>
          <a:p>
            <a:pPr indent="0" lvl="0" marL="0" rtl="0" algn="l">
              <a:spcBef>
                <a:spcPts val="0"/>
              </a:spcBef>
              <a:spcAft>
                <a:spcPts val="0"/>
              </a:spcAft>
              <a:buNone/>
            </a:pPr>
            <a:r>
              <a:t/>
            </a:r>
            <a:endParaRPr/>
          </a:p>
        </p:txBody>
      </p:sp>
      <p:sp>
        <p:nvSpPr>
          <p:cNvPr id="264" name="Google Shape;26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26" name="Google Shape;12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0" name="Google Shape;28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9" name="Google Shape;29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70485" lvl="0" marL="0" rtl="0" algn="l">
              <a:lnSpc>
                <a:spcPct val="80000"/>
              </a:lnSpc>
              <a:spcBef>
                <a:spcPts val="0"/>
              </a:spcBef>
              <a:spcAft>
                <a:spcPts val="0"/>
              </a:spcAft>
              <a:buClr>
                <a:schemeClr val="dk1"/>
              </a:buClr>
              <a:buSzPts val="1110"/>
              <a:buFont typeface="Arial"/>
              <a:buChar char="•"/>
            </a:pPr>
            <a:r>
              <a:rPr i="1" lang="en-US" sz="1110"/>
              <a:t>former and current IV drug users, renegade social workers and public health folks, sex workers and some churches</a:t>
            </a:r>
            <a:endParaRPr/>
          </a:p>
          <a:p>
            <a:pPr indent="0" lvl="0" marL="0" rtl="0" algn="l">
              <a:lnSpc>
                <a:spcPct val="80000"/>
              </a:lnSpc>
              <a:spcBef>
                <a:spcPts val="0"/>
              </a:spcBef>
              <a:spcAft>
                <a:spcPts val="0"/>
              </a:spcAft>
              <a:buClr>
                <a:schemeClr val="dk1"/>
              </a:buClr>
              <a:buSzPts val="1110"/>
              <a:buFont typeface="Arial"/>
              <a:buNone/>
            </a:pPr>
            <a:r>
              <a:t/>
            </a:r>
            <a:endParaRPr i="1" sz="1110"/>
          </a:p>
          <a:p>
            <a:pPr indent="-70485" lvl="0" marL="0" rtl="0" algn="l">
              <a:lnSpc>
                <a:spcPct val="80000"/>
              </a:lnSpc>
              <a:spcBef>
                <a:spcPts val="0"/>
              </a:spcBef>
              <a:spcAft>
                <a:spcPts val="0"/>
              </a:spcAft>
              <a:buClr>
                <a:schemeClr val="dk1"/>
              </a:buClr>
              <a:buSzPts val="1110"/>
              <a:buFont typeface="Arial"/>
              <a:buChar char="•"/>
            </a:pPr>
            <a:r>
              <a:rPr i="1" lang="en-US" sz="1110"/>
              <a:t>We were in a garage about a year ago. </a:t>
            </a:r>
            <a:endParaRPr sz="1110"/>
          </a:p>
          <a:p>
            <a:pPr indent="0" lvl="0" marL="0" rtl="0" algn="l">
              <a:lnSpc>
                <a:spcPct val="80000"/>
              </a:lnSpc>
              <a:spcBef>
                <a:spcPts val="0"/>
              </a:spcBef>
              <a:spcAft>
                <a:spcPts val="0"/>
              </a:spcAft>
              <a:buClr>
                <a:schemeClr val="dk1"/>
              </a:buClr>
              <a:buSzPts val="1110"/>
              <a:buFont typeface="Arial"/>
              <a:buNone/>
            </a:pPr>
            <a:r>
              <a:t/>
            </a:r>
            <a:endParaRPr i="1" sz="1110"/>
          </a:p>
          <a:p>
            <a:pPr indent="-70485" lvl="0" marL="0" rtl="0" algn="l">
              <a:lnSpc>
                <a:spcPct val="80000"/>
              </a:lnSpc>
              <a:spcBef>
                <a:spcPts val="0"/>
              </a:spcBef>
              <a:spcAft>
                <a:spcPts val="0"/>
              </a:spcAft>
              <a:buClr>
                <a:schemeClr val="dk1"/>
              </a:buClr>
              <a:buSzPts val="1110"/>
              <a:buFont typeface="Arial"/>
              <a:buChar char="•"/>
            </a:pPr>
            <a:r>
              <a:rPr i="1" lang="en-US" sz="1110"/>
              <a:t>bikes and trailers, tiny amount of supplies</a:t>
            </a:r>
            <a:endParaRPr sz="1110"/>
          </a:p>
          <a:p>
            <a:pPr indent="0" lvl="0" marL="0" rtl="0" algn="l">
              <a:lnSpc>
                <a:spcPct val="80000"/>
              </a:lnSpc>
              <a:spcBef>
                <a:spcPts val="0"/>
              </a:spcBef>
              <a:spcAft>
                <a:spcPts val="0"/>
              </a:spcAft>
              <a:buClr>
                <a:schemeClr val="dk1"/>
              </a:buClr>
              <a:buSzPts val="1110"/>
              <a:buFont typeface="Arial"/>
              <a:buNone/>
            </a:pPr>
            <a:r>
              <a:t/>
            </a:r>
            <a:endParaRPr i="1" sz="1110"/>
          </a:p>
          <a:p>
            <a:pPr indent="-70485" lvl="0" marL="0" rtl="0" algn="l">
              <a:lnSpc>
                <a:spcPct val="80000"/>
              </a:lnSpc>
              <a:spcBef>
                <a:spcPts val="0"/>
              </a:spcBef>
              <a:spcAft>
                <a:spcPts val="0"/>
              </a:spcAft>
              <a:buClr>
                <a:schemeClr val="dk1"/>
              </a:buClr>
              <a:buSzPts val="1110"/>
              <a:buFont typeface="Arial"/>
              <a:buChar char="•"/>
            </a:pPr>
            <a:r>
              <a:rPr i="1" lang="en-US" sz="1110"/>
              <a:t>Scott County and a new reality for Indiana Harm Reduction</a:t>
            </a:r>
            <a:endParaRPr sz="1110"/>
          </a:p>
          <a:p>
            <a:pPr indent="0" lvl="0" marL="0" rtl="0" algn="l">
              <a:lnSpc>
                <a:spcPct val="80000"/>
              </a:lnSpc>
              <a:spcBef>
                <a:spcPts val="0"/>
              </a:spcBef>
              <a:spcAft>
                <a:spcPts val="0"/>
              </a:spcAft>
              <a:buClr>
                <a:schemeClr val="dk1"/>
              </a:buClr>
              <a:buSzPts val="1110"/>
              <a:buFont typeface="Arial"/>
              <a:buNone/>
            </a:pPr>
            <a:r>
              <a:t/>
            </a:r>
            <a:endParaRPr i="1" sz="1110"/>
          </a:p>
          <a:p>
            <a:pPr indent="-70485" lvl="0" marL="0" marR="0" rtl="0" algn="l">
              <a:lnSpc>
                <a:spcPct val="80000"/>
              </a:lnSpc>
              <a:spcBef>
                <a:spcPts val="0"/>
              </a:spcBef>
              <a:spcAft>
                <a:spcPts val="0"/>
              </a:spcAft>
              <a:buClr>
                <a:schemeClr val="dk1"/>
              </a:buClr>
              <a:buSzPts val="1110"/>
              <a:buFont typeface="Arial"/>
              <a:buChar char="•"/>
            </a:pPr>
            <a:r>
              <a:rPr i="1" lang="en-US" sz="1110"/>
              <a:t>Registered as Nalxone entity</a:t>
            </a:r>
            <a:endParaRPr/>
          </a:p>
          <a:p>
            <a:pPr indent="0" lvl="0" marL="0" rtl="0" algn="l">
              <a:lnSpc>
                <a:spcPct val="80000"/>
              </a:lnSpc>
              <a:spcBef>
                <a:spcPts val="0"/>
              </a:spcBef>
              <a:spcAft>
                <a:spcPts val="0"/>
              </a:spcAft>
              <a:buClr>
                <a:schemeClr val="dk1"/>
              </a:buClr>
              <a:buSzPts val="1110"/>
              <a:buFont typeface="Arial"/>
              <a:buNone/>
            </a:pPr>
            <a:r>
              <a:t/>
            </a:r>
            <a:endParaRPr i="1" sz="1110"/>
          </a:p>
          <a:p>
            <a:pPr indent="-70485" lvl="0" marL="0" rtl="0" algn="l">
              <a:lnSpc>
                <a:spcPct val="80000"/>
              </a:lnSpc>
              <a:spcBef>
                <a:spcPts val="0"/>
              </a:spcBef>
              <a:spcAft>
                <a:spcPts val="0"/>
              </a:spcAft>
              <a:buClr>
                <a:schemeClr val="dk1"/>
              </a:buClr>
              <a:buSzPts val="1110"/>
              <a:buFont typeface="Arial"/>
              <a:buChar char="•"/>
            </a:pPr>
            <a:r>
              <a:rPr i="1" lang="en-US" sz="1110"/>
              <a:t>Needle exchange</a:t>
            </a:r>
            <a:endParaRPr sz="1110"/>
          </a:p>
          <a:p>
            <a:pPr indent="0" lvl="0" marL="0" rtl="0" algn="l">
              <a:lnSpc>
                <a:spcPct val="80000"/>
              </a:lnSpc>
              <a:spcBef>
                <a:spcPts val="0"/>
              </a:spcBef>
              <a:spcAft>
                <a:spcPts val="0"/>
              </a:spcAft>
              <a:buNone/>
            </a:pPr>
            <a:r>
              <a:t/>
            </a:r>
            <a:endParaRPr sz="1110"/>
          </a:p>
          <a:p>
            <a:pPr indent="-70485" lvl="0" marL="0" rtl="0" algn="l">
              <a:lnSpc>
                <a:spcPct val="80000"/>
              </a:lnSpc>
              <a:spcBef>
                <a:spcPts val="0"/>
              </a:spcBef>
              <a:spcAft>
                <a:spcPts val="0"/>
              </a:spcAft>
              <a:buClr>
                <a:schemeClr val="dk1"/>
              </a:buClr>
              <a:buSzPts val="1110"/>
              <a:buFont typeface="Arial"/>
              <a:buChar char="•"/>
            </a:pPr>
            <a:r>
              <a:rPr i="1" lang="en-US" sz="1110"/>
              <a:t>Three things we must do to give out naloxone:</a:t>
            </a:r>
            <a:endParaRPr sz="1110"/>
          </a:p>
          <a:p>
            <a:pPr indent="0" lvl="0" marL="0" rtl="0" algn="l">
              <a:lnSpc>
                <a:spcPct val="80000"/>
              </a:lnSpc>
              <a:spcBef>
                <a:spcPts val="0"/>
              </a:spcBef>
              <a:spcAft>
                <a:spcPts val="0"/>
              </a:spcAft>
              <a:buNone/>
            </a:pPr>
            <a:r>
              <a:rPr i="1" lang="en-US" sz="1110"/>
              <a:t>1. Offer a treatment referral</a:t>
            </a:r>
            <a:endParaRPr sz="1110"/>
          </a:p>
          <a:p>
            <a:pPr indent="0" lvl="0" marL="0" rtl="0" algn="l">
              <a:lnSpc>
                <a:spcPct val="80000"/>
              </a:lnSpc>
              <a:spcBef>
                <a:spcPts val="0"/>
              </a:spcBef>
              <a:spcAft>
                <a:spcPts val="0"/>
              </a:spcAft>
              <a:buNone/>
            </a:pPr>
            <a:r>
              <a:rPr i="1" lang="en-US" sz="1110"/>
              <a:t>2. Train on how to identify an OD and administer naloxone</a:t>
            </a:r>
            <a:endParaRPr sz="1110"/>
          </a:p>
          <a:p>
            <a:pPr indent="0" lvl="0" marL="0" rtl="0" algn="l">
              <a:lnSpc>
                <a:spcPct val="80000"/>
              </a:lnSpc>
              <a:spcBef>
                <a:spcPts val="0"/>
              </a:spcBef>
              <a:spcAft>
                <a:spcPts val="0"/>
              </a:spcAft>
              <a:buNone/>
            </a:pPr>
            <a:r>
              <a:rPr i="1" lang="en-US" sz="1110"/>
              <a:t>3. instruct to call 911</a:t>
            </a:r>
            <a:endParaRPr sz="1110"/>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100k worth of suppliesk</a:t>
            </a:r>
            <a:endParaRPr sz="1110"/>
          </a:p>
          <a:p>
            <a:pPr indent="0" lvl="0" marL="0" rtl="0" algn="l">
              <a:lnSpc>
                <a:spcPct val="80000"/>
              </a:lnSpc>
              <a:spcBef>
                <a:spcPts val="0"/>
              </a:spcBef>
              <a:spcAft>
                <a:spcPts val="0"/>
              </a:spcAft>
              <a:buNone/>
            </a:pPr>
            <a:r>
              <a:rPr lang="en-US" sz="1110"/>
              <a:t>A truck</a:t>
            </a:r>
            <a:endParaRPr/>
          </a:p>
          <a:p>
            <a:pPr indent="0" lvl="0" marL="0" rtl="0" algn="l">
              <a:lnSpc>
                <a:spcPct val="80000"/>
              </a:lnSpc>
              <a:spcBef>
                <a:spcPts val="0"/>
              </a:spcBef>
              <a:spcAft>
                <a:spcPts val="0"/>
              </a:spcAft>
              <a:buNone/>
            </a:pPr>
            <a:r>
              <a:rPr lang="en-US" sz="1110"/>
              <a:t>60+ volunteers</a:t>
            </a:r>
            <a:endParaRPr/>
          </a:p>
          <a:p>
            <a:pPr indent="0" lvl="0" marL="0" rtl="0" algn="l">
              <a:lnSpc>
                <a:spcPct val="80000"/>
              </a:lnSpc>
              <a:spcBef>
                <a:spcPts val="0"/>
              </a:spcBef>
              <a:spcAft>
                <a:spcPts val="0"/>
              </a:spcAft>
              <a:buNone/>
            </a:pPr>
            <a:r>
              <a:rPr lang="en-US" sz="1110"/>
              <a:t>We’ve given out about 300 doses of naloxone (As of 12/19/15)</a:t>
            </a:r>
            <a:endParaRPr/>
          </a:p>
          <a:p>
            <a:pPr indent="0" lvl="0" marL="0" rtl="0" algn="l">
              <a:lnSpc>
                <a:spcPct val="80000"/>
              </a:lnSpc>
              <a:spcBef>
                <a:spcPts val="0"/>
              </a:spcBef>
              <a:spcAft>
                <a:spcPts val="0"/>
              </a:spcAft>
              <a:buNone/>
            </a:pPr>
            <a:r>
              <a:rPr lang="en-US" sz="1110"/>
              <a:t>Done some trainings – overdose lifeline</a:t>
            </a:r>
            <a:endParaRPr/>
          </a:p>
          <a:p>
            <a:pPr indent="0" lvl="0" marL="0" rtl="0" algn="l">
              <a:lnSpc>
                <a:spcPct val="80000"/>
              </a:lnSpc>
              <a:spcBef>
                <a:spcPts val="0"/>
              </a:spcBef>
              <a:spcAft>
                <a:spcPts val="0"/>
              </a:spcAft>
              <a:buNone/>
            </a:pPr>
            <a:r>
              <a:rPr lang="en-US" sz="1110"/>
              <a:t>Law changed because someone who was a neighbor of Senator _______ whose son died of an overdose. </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We have had some powerful experiences on the van…</a:t>
            </a:r>
            <a:endParaRPr sz="1110"/>
          </a:p>
        </p:txBody>
      </p:sp>
      <p:sp>
        <p:nvSpPr>
          <p:cNvPr id="134" name="Google Shape;13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What is the difference between Dosage and concentration? </a:t>
            </a:r>
            <a:endParaRPr/>
          </a:p>
        </p:txBody>
      </p:sp>
      <p:sp>
        <p:nvSpPr>
          <p:cNvPr id="356" name="Google Shape;356;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17595afe8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17595afe8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217595afe8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0" name="Google Shape;15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1" name="Google Shape;16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Clr>
                <a:schemeClr val="dk1"/>
              </a:buClr>
              <a:buSzPts val="1200"/>
              <a:buFont typeface="Calibri"/>
              <a:buAutoNum type="arabicPeriod"/>
            </a:pPr>
            <a:r>
              <a:rPr lang="en-US"/>
              <a:t>One of the affects of opiates on the receptiors is the euphoria. If the receptors are too filled, then you stop breathing. </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Example of</a:t>
            </a:r>
            <a:endParaRPr/>
          </a:p>
        </p:txBody>
      </p:sp>
      <p:sp>
        <p:nvSpPr>
          <p:cNvPr id="168" name="Google Shape;16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As long as you keep breathing for the person, you can save them. </a:t>
            </a:r>
            <a:endParaRPr/>
          </a:p>
          <a:p>
            <a:pPr indent="0" lvl="0" marL="0" rtl="0" algn="l">
              <a:spcBef>
                <a:spcPts val="0"/>
              </a:spcBef>
              <a:spcAft>
                <a:spcPts val="0"/>
              </a:spcAft>
              <a:buNone/>
            </a:pPr>
            <a:r>
              <a:rPr lang="en-US"/>
              <a:t>You can keep doing that for hours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That gives you time to prepare to make a call – clean things up, give people with warrants a chance to leave…</a:t>
            </a:r>
            <a:endParaRPr/>
          </a:p>
        </p:txBody>
      </p:sp>
      <p:sp>
        <p:nvSpPr>
          <p:cNvPr id="178" name="Google Shape;17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Awake, unable to talk</a:t>
            </a:r>
            <a:endParaRPr/>
          </a:p>
          <a:p>
            <a:pPr indent="0" lvl="0" marL="0" rtl="0" algn="l">
              <a:spcBef>
                <a:spcPts val="0"/>
              </a:spcBef>
              <a:spcAft>
                <a:spcPts val="0"/>
              </a:spcAft>
              <a:buNone/>
            </a:pPr>
            <a:r>
              <a:rPr lang="en-US"/>
              <a:t>Limp body</a:t>
            </a:r>
            <a:endParaRPr/>
          </a:p>
          <a:p>
            <a:pPr indent="0" lvl="0" marL="0" rtl="0" algn="l">
              <a:spcBef>
                <a:spcPts val="0"/>
              </a:spcBef>
              <a:spcAft>
                <a:spcPts val="0"/>
              </a:spcAft>
              <a:buNone/>
            </a:pPr>
            <a:r>
              <a:rPr lang="en-US"/>
              <a:t>Pale, clammy face</a:t>
            </a:r>
            <a:endParaRPr/>
          </a:p>
          <a:p>
            <a:pPr indent="0" lvl="0" marL="0" rtl="0" algn="l">
              <a:spcBef>
                <a:spcPts val="0"/>
              </a:spcBef>
              <a:spcAft>
                <a:spcPts val="0"/>
              </a:spcAft>
              <a:buNone/>
            </a:pPr>
            <a:r>
              <a:rPr lang="en-US"/>
              <a:t>Lips, fingernails blue</a:t>
            </a:r>
            <a:endParaRPr/>
          </a:p>
          <a:p>
            <a:pPr indent="0" lvl="0" marL="0" rtl="0" algn="l">
              <a:spcBef>
                <a:spcPts val="0"/>
              </a:spcBef>
              <a:spcAft>
                <a:spcPts val="0"/>
              </a:spcAft>
              <a:buNone/>
            </a:pPr>
            <a:r>
              <a:rPr lang="en-US"/>
              <a:t>Slow, erratic breathing</a:t>
            </a:r>
            <a:endParaRPr/>
          </a:p>
          <a:p>
            <a:pPr indent="0" lvl="0" marL="0" rtl="0" algn="l">
              <a:spcBef>
                <a:spcPts val="0"/>
              </a:spcBef>
              <a:spcAft>
                <a:spcPts val="0"/>
              </a:spcAft>
              <a:buNone/>
            </a:pPr>
            <a:r>
              <a:rPr lang="en-US"/>
              <a:t>Stopped breathing</a:t>
            </a:r>
            <a:endParaRPr/>
          </a:p>
          <a:p>
            <a:pPr indent="0" lvl="0" marL="0" rtl="0" algn="l">
              <a:spcBef>
                <a:spcPts val="0"/>
              </a:spcBef>
              <a:spcAft>
                <a:spcPts val="0"/>
              </a:spcAft>
              <a:buNone/>
            </a:pPr>
            <a:r>
              <a:rPr lang="en-US"/>
              <a:t>Choking sounds</a:t>
            </a:r>
            <a:endParaRPr/>
          </a:p>
          <a:p>
            <a:pPr indent="0" lvl="0" marL="0" rtl="0" algn="l">
              <a:spcBef>
                <a:spcPts val="0"/>
              </a:spcBef>
              <a:spcAft>
                <a:spcPts val="0"/>
              </a:spcAft>
              <a:buNone/>
            </a:pPr>
            <a:r>
              <a:rPr lang="en-US"/>
              <a:t>Vomiting</a:t>
            </a:r>
            <a:endParaRPr/>
          </a:p>
          <a:p>
            <a:pPr indent="0" lvl="0" marL="0" rtl="0" algn="l">
              <a:spcBef>
                <a:spcPts val="0"/>
              </a:spcBef>
              <a:spcAft>
                <a:spcPts val="0"/>
              </a:spcAft>
              <a:buNone/>
            </a:pPr>
            <a:r>
              <a:rPr lang="en-US"/>
              <a:t>Loss of consciousness</a:t>
            </a:r>
            <a:endParaRPr/>
          </a:p>
          <a:p>
            <a:pPr indent="0" lvl="0" marL="0" rtl="0" algn="l">
              <a:spcBef>
                <a:spcPts val="0"/>
              </a:spcBef>
              <a:spcAft>
                <a:spcPts val="0"/>
              </a:spcAft>
              <a:buNone/>
            </a:pPr>
            <a:r>
              <a:rPr lang="en-US"/>
              <a:t>Foaming or frothing at the mouth</a:t>
            </a:r>
            <a:endParaRPr/>
          </a:p>
          <a:p>
            <a:pPr indent="0" lvl="0" marL="0" rtl="0" algn="l">
              <a:spcBef>
                <a:spcPts val="0"/>
              </a:spcBef>
              <a:spcAft>
                <a:spcPts val="0"/>
              </a:spcAft>
              <a:buNone/>
            </a:pPr>
            <a:r>
              <a:rPr lang="en-US"/>
              <a:t>Tiny pupils</a:t>
            </a:r>
            <a:endParaRPr/>
          </a:p>
          <a:p>
            <a:pPr indent="0" lvl="0" marL="0" rtl="0" algn="l">
              <a:spcBef>
                <a:spcPts val="0"/>
              </a:spcBef>
              <a:spcAft>
                <a:spcPts val="0"/>
              </a:spcAft>
              <a:buNone/>
            </a:pPr>
            <a:r>
              <a:t/>
            </a:r>
            <a:endParaRPr/>
          </a:p>
          <a:p>
            <a:pPr indent="17463" lvl="0" marL="50800" rtl="0" algn="l">
              <a:spcBef>
                <a:spcPts val="0"/>
              </a:spcBef>
              <a:spcAft>
                <a:spcPts val="0"/>
              </a:spcAft>
              <a:buClr>
                <a:schemeClr val="accent2"/>
              </a:buClr>
              <a:buSzPts val="1200"/>
              <a:buFont typeface="Calibri"/>
              <a:buNone/>
            </a:pPr>
            <a:r>
              <a:rPr b="1" lang="en-US">
                <a:solidFill>
                  <a:schemeClr val="accent2"/>
                </a:solidFill>
              </a:rPr>
              <a:t>Unresponsive</a:t>
            </a:r>
            <a:br>
              <a:rPr b="1" lang="en-US">
                <a:solidFill>
                  <a:schemeClr val="accent2"/>
                </a:solidFill>
              </a:rPr>
            </a:br>
            <a:r>
              <a:rPr b="1" lang="en-US">
                <a:solidFill>
                  <a:schemeClr val="accent2"/>
                </a:solidFill>
              </a:rPr>
              <a:t> to outside stimulus </a:t>
            </a:r>
            <a:endParaRPr/>
          </a:p>
          <a:p>
            <a:pPr indent="0" lvl="0" marL="0" rtl="0" algn="l">
              <a:spcBef>
                <a:spcPts val="0"/>
              </a:spcBef>
              <a:spcAft>
                <a:spcPts val="0"/>
              </a:spcAft>
              <a:buNone/>
            </a:pPr>
            <a:r>
              <a:rPr lang="en-US"/>
              <a:t>Yell “The cops are here!”</a:t>
            </a:r>
            <a:endParaRPr/>
          </a:p>
          <a:p>
            <a:pPr indent="0" lvl="0" marL="0" rtl="0" algn="l">
              <a:spcBef>
                <a:spcPts val="0"/>
              </a:spcBef>
              <a:spcAft>
                <a:spcPts val="0"/>
              </a:spcAft>
              <a:buNone/>
            </a:pPr>
            <a:r>
              <a:rPr b="1" lang="en-US">
                <a:solidFill>
                  <a:schemeClr val="accent2"/>
                </a:solidFill>
              </a:rPr>
              <a:t>STERNAL RUB</a:t>
            </a:r>
            <a:endParaRPr/>
          </a:p>
          <a:p>
            <a:pPr indent="0" lvl="0" marL="0" rtl="0" algn="l">
              <a:spcBef>
                <a:spcPts val="0"/>
              </a:spcBef>
              <a:spcAft>
                <a:spcPts val="0"/>
              </a:spcAft>
              <a:buNone/>
            </a:pPr>
            <a:r>
              <a:t/>
            </a:r>
            <a:endParaRPr/>
          </a:p>
        </p:txBody>
      </p:sp>
      <p:sp>
        <p:nvSpPr>
          <p:cNvPr id="185" name="Google Shape;18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1" name="Google Shape;19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g13b66d34526_0_336"/>
          <p:cNvSpPr/>
          <p:nvPr/>
        </p:nvSpPr>
        <p:spPr>
          <a:xfrm>
            <a:off x="0" y="0"/>
            <a:ext cx="9144000" cy="457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g13b66d34526_0_336"/>
          <p:cNvSpPr txBox="1"/>
          <p:nvPr>
            <p:ph type="ctrTitle"/>
          </p:nvPr>
        </p:nvSpPr>
        <p:spPr>
          <a:xfrm>
            <a:off x="311700" y="522867"/>
            <a:ext cx="8520600" cy="3587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6" name="Google Shape;16;g13b66d34526_0_336"/>
          <p:cNvSpPr txBox="1"/>
          <p:nvPr>
            <p:ph idx="1" type="subTitle"/>
          </p:nvPr>
        </p:nvSpPr>
        <p:spPr>
          <a:xfrm>
            <a:off x="311700" y="5187200"/>
            <a:ext cx="8520600" cy="9417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7" name="Google Shape;17;g13b66d34526_0_33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g13b66d34526_0_373"/>
          <p:cNvSpPr txBox="1"/>
          <p:nvPr>
            <p:ph hasCustomPrompt="1" type="title"/>
          </p:nvPr>
        </p:nvSpPr>
        <p:spPr>
          <a:xfrm>
            <a:off x="311700" y="1653700"/>
            <a:ext cx="8520600" cy="26424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2" name="Google Shape;52;g13b66d34526_0_373"/>
          <p:cNvSpPr txBox="1"/>
          <p:nvPr>
            <p:ph idx="1" type="body"/>
          </p:nvPr>
        </p:nvSpPr>
        <p:spPr>
          <a:xfrm>
            <a:off x="311700" y="44061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53" name="Google Shape;53;g13b66d34526_0_37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3b66d34526_0_37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g13b66d34526_0_379"/>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lt2"/>
              </a:buClr>
              <a:buSzPts val="18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58" name="Google Shape;58;g13b66d34526_0_379"/>
          <p:cNvSpPr txBox="1"/>
          <p:nvPr>
            <p:ph idx="1" type="body"/>
          </p:nvPr>
        </p:nvSpPr>
        <p:spPr>
          <a:xfrm>
            <a:off x="914400" y="1783560"/>
            <a:ext cx="7772400" cy="4572000"/>
          </a:xfrm>
          <a:prstGeom prst="rect">
            <a:avLst/>
          </a:prstGeom>
          <a:noFill/>
          <a:ln>
            <a:noFill/>
          </a:ln>
        </p:spPr>
        <p:txBody>
          <a:bodyPr anchorCtr="0" anchor="t" bIns="45700" lIns="91425" spcFirstLastPara="1" rIns="91425" wrap="square" tIns="45700">
            <a:normAutofit/>
          </a:bodyPr>
          <a:lstStyle>
            <a:lvl1pPr indent="-337185" lvl="0" marL="457200" rtl="0" algn="l">
              <a:spcBef>
                <a:spcPts val="700"/>
              </a:spcBef>
              <a:spcAft>
                <a:spcPts val="0"/>
              </a:spcAft>
              <a:buSzPts val="1710"/>
              <a:buChar char="●"/>
              <a:defRPr/>
            </a:lvl1pPr>
            <a:lvl2pPr indent="-331469" lvl="1" marL="914400" rtl="0" algn="l">
              <a:spcBef>
                <a:spcPts val="1200"/>
              </a:spcBef>
              <a:spcAft>
                <a:spcPts val="0"/>
              </a:spcAft>
              <a:buSzPts val="1620"/>
              <a:buChar char="○"/>
              <a:defRPr/>
            </a:lvl2pPr>
            <a:lvl3pPr indent="-342900" lvl="2" marL="1371600" rtl="0" algn="l">
              <a:spcBef>
                <a:spcPts val="1200"/>
              </a:spcBef>
              <a:spcAft>
                <a:spcPts val="0"/>
              </a:spcAft>
              <a:buSzPts val="1800"/>
              <a:buChar char="■"/>
              <a:defRPr/>
            </a:lvl3pPr>
            <a:lvl4pPr indent="-342900" lvl="3" marL="1828800" rtl="0" algn="l">
              <a:spcBef>
                <a:spcPts val="1200"/>
              </a:spcBef>
              <a:spcAft>
                <a:spcPts val="0"/>
              </a:spcAft>
              <a:buSzPts val="1800"/>
              <a:buChar char="●"/>
              <a:defRPr/>
            </a:lvl4pPr>
            <a:lvl5pPr indent="-342900" lvl="4" marL="2286000" rtl="0" algn="l">
              <a:spcBef>
                <a:spcPts val="1200"/>
              </a:spcBef>
              <a:spcAft>
                <a:spcPts val="0"/>
              </a:spcAft>
              <a:buSzPts val="1800"/>
              <a:buChar char="○"/>
              <a:defRPr/>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59" name="Google Shape;59;g13b66d34526_0_379"/>
          <p:cNvSpPr txBox="1"/>
          <p:nvPr>
            <p:ph idx="10" type="dt"/>
          </p:nvPr>
        </p:nvSpPr>
        <p:spPr>
          <a:xfrm>
            <a:off x="6477000" y="6416675"/>
            <a:ext cx="21336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g13b66d34526_0_379"/>
          <p:cNvSpPr txBox="1"/>
          <p:nvPr>
            <p:ph idx="11" type="ftr"/>
          </p:nvPr>
        </p:nvSpPr>
        <p:spPr>
          <a:xfrm>
            <a:off x="914400" y="6416675"/>
            <a:ext cx="55626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g13b66d34526_0_379"/>
          <p:cNvSpPr txBox="1"/>
          <p:nvPr>
            <p:ph idx="12" type="sldNum"/>
          </p:nvPr>
        </p:nvSpPr>
        <p:spPr>
          <a:xfrm>
            <a:off x="8610600" y="6416675"/>
            <a:ext cx="457200" cy="365100"/>
          </a:xfrm>
          <a:prstGeom prst="rect">
            <a:avLst/>
          </a:prstGeom>
          <a:noFill/>
          <a:ln>
            <a:noFill/>
          </a:ln>
        </p:spPr>
        <p:txBody>
          <a:bodyPr anchorCtr="0" anchor="b" bIns="45700" lIns="91425" spcFirstLastPara="1" rIns="91425" wrap="square" tIns="4570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62" name="Shape 62"/>
        <p:cNvGrpSpPr/>
        <p:nvPr/>
      </p:nvGrpSpPr>
      <p:grpSpPr>
        <a:xfrm>
          <a:off x="0" y="0"/>
          <a:ext cx="0" cy="0"/>
          <a:chOff x="0" y="0"/>
          <a:chExt cx="0" cy="0"/>
        </a:xfrm>
      </p:grpSpPr>
      <p:sp>
        <p:nvSpPr>
          <p:cNvPr id="63" name="Google Shape;63;g13b66d34526_0_385"/>
          <p:cNvSpPr/>
          <p:nvPr/>
        </p:nvSpPr>
        <p:spPr>
          <a:xfrm>
            <a:off x="0" y="402265"/>
            <a:ext cx="8867100" cy="886200"/>
          </a:xfrm>
          <a:prstGeom prst="rect">
            <a:avLst/>
          </a:prstGeom>
          <a:solidFill>
            <a:schemeClr val="dk2">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4" name="Google Shape;64;g13b66d34526_0_385"/>
          <p:cNvSpPr txBox="1"/>
          <p:nvPr>
            <p:ph type="title"/>
          </p:nvPr>
        </p:nvSpPr>
        <p:spPr>
          <a:xfrm>
            <a:off x="504824" y="512064"/>
            <a:ext cx="7772400" cy="914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lt2"/>
              </a:buClr>
              <a:buSzPts val="4000"/>
              <a:buFont typeface="Consolas"/>
              <a:buNone/>
              <a:defRPr sz="40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5" name="Google Shape;65;g13b66d34526_0_385"/>
          <p:cNvSpPr txBox="1"/>
          <p:nvPr>
            <p:ph idx="1" type="body"/>
          </p:nvPr>
        </p:nvSpPr>
        <p:spPr>
          <a:xfrm>
            <a:off x="457200" y="1809750"/>
            <a:ext cx="4040100" cy="6399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700"/>
              </a:spcBef>
              <a:spcAft>
                <a:spcPts val="0"/>
              </a:spcAft>
              <a:buSzPts val="2280"/>
              <a:buNone/>
              <a:defRPr b="1" sz="2400">
                <a:solidFill>
                  <a:schemeClr val="accent2"/>
                </a:solidFill>
              </a:defRPr>
            </a:lvl1pPr>
            <a:lvl2pPr indent="-228600" lvl="1" marL="914400" rtl="0" algn="l">
              <a:spcBef>
                <a:spcPts val="1200"/>
              </a:spcBef>
              <a:spcAft>
                <a:spcPts val="0"/>
              </a:spcAft>
              <a:buSzPts val="1800"/>
              <a:buNone/>
              <a:defRPr b="1" sz="2000"/>
            </a:lvl2pPr>
            <a:lvl3pPr indent="-228600" lvl="2" marL="1371600" rtl="0" algn="l">
              <a:spcBef>
                <a:spcPts val="1200"/>
              </a:spcBef>
              <a:spcAft>
                <a:spcPts val="0"/>
              </a:spcAft>
              <a:buSzPts val="1800"/>
              <a:buNone/>
              <a:defRPr b="1" sz="1800"/>
            </a:lvl3pPr>
            <a:lvl4pPr indent="-228600" lvl="3" marL="1828800" rtl="0" algn="l">
              <a:spcBef>
                <a:spcPts val="1200"/>
              </a:spcBef>
              <a:spcAft>
                <a:spcPts val="0"/>
              </a:spcAft>
              <a:buSzPts val="1600"/>
              <a:buNone/>
              <a:defRPr b="1" sz="1600"/>
            </a:lvl4pPr>
            <a:lvl5pPr indent="-228600" lvl="4" marL="2286000" rtl="0" algn="l">
              <a:spcBef>
                <a:spcPts val="1200"/>
              </a:spcBef>
              <a:spcAft>
                <a:spcPts val="0"/>
              </a:spcAft>
              <a:buSzPts val="1600"/>
              <a:buNone/>
              <a:defRPr b="1" sz="1600"/>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6" name="Google Shape;66;g13b66d34526_0_385"/>
          <p:cNvSpPr txBox="1"/>
          <p:nvPr>
            <p:ph idx="2" type="body"/>
          </p:nvPr>
        </p:nvSpPr>
        <p:spPr>
          <a:xfrm>
            <a:off x="4645025" y="1809750"/>
            <a:ext cx="4041900" cy="6399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700"/>
              </a:spcBef>
              <a:spcAft>
                <a:spcPts val="0"/>
              </a:spcAft>
              <a:buSzPts val="2280"/>
              <a:buNone/>
              <a:defRPr b="1" sz="2400">
                <a:solidFill>
                  <a:schemeClr val="accent2"/>
                </a:solidFill>
              </a:defRPr>
            </a:lvl1pPr>
            <a:lvl2pPr indent="-228600" lvl="1" marL="914400" rtl="0" algn="l">
              <a:spcBef>
                <a:spcPts val="1200"/>
              </a:spcBef>
              <a:spcAft>
                <a:spcPts val="0"/>
              </a:spcAft>
              <a:buSzPts val="1800"/>
              <a:buNone/>
              <a:defRPr b="1" sz="2000"/>
            </a:lvl2pPr>
            <a:lvl3pPr indent="-228600" lvl="2" marL="1371600" rtl="0" algn="l">
              <a:spcBef>
                <a:spcPts val="1200"/>
              </a:spcBef>
              <a:spcAft>
                <a:spcPts val="0"/>
              </a:spcAft>
              <a:buSzPts val="1800"/>
              <a:buNone/>
              <a:defRPr b="1" sz="1800"/>
            </a:lvl3pPr>
            <a:lvl4pPr indent="-228600" lvl="3" marL="1828800" rtl="0" algn="l">
              <a:spcBef>
                <a:spcPts val="1200"/>
              </a:spcBef>
              <a:spcAft>
                <a:spcPts val="0"/>
              </a:spcAft>
              <a:buSzPts val="1600"/>
              <a:buNone/>
              <a:defRPr b="1" sz="1600"/>
            </a:lvl4pPr>
            <a:lvl5pPr indent="-228600" lvl="4" marL="2286000" rtl="0" algn="l">
              <a:spcBef>
                <a:spcPts val="1200"/>
              </a:spcBef>
              <a:spcAft>
                <a:spcPts val="0"/>
              </a:spcAft>
              <a:buSzPts val="1600"/>
              <a:buNone/>
              <a:defRPr b="1" sz="1600"/>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7" name="Google Shape;67;g13b66d34526_0_385"/>
          <p:cNvSpPr txBox="1"/>
          <p:nvPr>
            <p:ph idx="3" type="body"/>
          </p:nvPr>
        </p:nvSpPr>
        <p:spPr>
          <a:xfrm>
            <a:off x="457200" y="2459037"/>
            <a:ext cx="4040100" cy="3959400"/>
          </a:xfrm>
          <a:prstGeom prst="rect">
            <a:avLst/>
          </a:prstGeom>
          <a:noFill/>
          <a:ln>
            <a:noFill/>
          </a:ln>
        </p:spPr>
        <p:txBody>
          <a:bodyPr anchorCtr="0" anchor="t" bIns="45700" lIns="91425" spcFirstLastPara="1" rIns="91425" wrap="square" tIns="45700">
            <a:normAutofit/>
          </a:bodyPr>
          <a:lstStyle>
            <a:lvl1pPr indent="-373380" lvl="0" marL="457200" rtl="0" algn="l">
              <a:spcBef>
                <a:spcPts val="700"/>
              </a:spcBef>
              <a:spcAft>
                <a:spcPts val="0"/>
              </a:spcAft>
              <a:buSzPts val="2280"/>
              <a:buChar char="●"/>
              <a:defRPr sz="2400"/>
            </a:lvl1pPr>
            <a:lvl2pPr indent="-342900" lvl="1" marL="914400" rtl="0" algn="l">
              <a:spcBef>
                <a:spcPts val="1200"/>
              </a:spcBef>
              <a:spcAft>
                <a:spcPts val="0"/>
              </a:spcAft>
              <a:buSzPts val="1800"/>
              <a:buChar char="○"/>
              <a:defRPr sz="2000"/>
            </a:lvl2pPr>
            <a:lvl3pPr indent="-342900" lvl="2" marL="1371600" rtl="0" algn="l">
              <a:spcBef>
                <a:spcPts val="1200"/>
              </a:spcBef>
              <a:spcAft>
                <a:spcPts val="0"/>
              </a:spcAft>
              <a:buSzPts val="1800"/>
              <a:buChar char="■"/>
              <a:defRPr sz="1800"/>
            </a:lvl3pPr>
            <a:lvl4pPr indent="-330200" lvl="3" marL="1828800" rtl="0" algn="l">
              <a:spcBef>
                <a:spcPts val="1200"/>
              </a:spcBef>
              <a:spcAft>
                <a:spcPts val="0"/>
              </a:spcAft>
              <a:buSzPts val="1600"/>
              <a:buChar char="●"/>
              <a:defRPr sz="1600"/>
            </a:lvl4pPr>
            <a:lvl5pPr indent="-330200" lvl="4" marL="2286000" rtl="0" algn="l">
              <a:spcBef>
                <a:spcPts val="1200"/>
              </a:spcBef>
              <a:spcAft>
                <a:spcPts val="0"/>
              </a:spcAft>
              <a:buSzPts val="1600"/>
              <a:buChar char="○"/>
              <a:defRPr sz="1600"/>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8" name="Google Shape;68;g13b66d34526_0_385"/>
          <p:cNvSpPr txBox="1"/>
          <p:nvPr>
            <p:ph idx="4" type="body"/>
          </p:nvPr>
        </p:nvSpPr>
        <p:spPr>
          <a:xfrm>
            <a:off x="4645025" y="2459037"/>
            <a:ext cx="4041900" cy="3959400"/>
          </a:xfrm>
          <a:prstGeom prst="rect">
            <a:avLst/>
          </a:prstGeom>
          <a:noFill/>
          <a:ln>
            <a:noFill/>
          </a:ln>
        </p:spPr>
        <p:txBody>
          <a:bodyPr anchorCtr="0" anchor="t" bIns="45700" lIns="91425" spcFirstLastPara="1" rIns="91425" wrap="square" tIns="45700">
            <a:normAutofit/>
          </a:bodyPr>
          <a:lstStyle>
            <a:lvl1pPr indent="-373380" lvl="0" marL="457200" rtl="0" algn="l">
              <a:spcBef>
                <a:spcPts val="700"/>
              </a:spcBef>
              <a:spcAft>
                <a:spcPts val="0"/>
              </a:spcAft>
              <a:buSzPts val="2280"/>
              <a:buChar char="●"/>
              <a:defRPr sz="2400"/>
            </a:lvl1pPr>
            <a:lvl2pPr indent="-342900" lvl="1" marL="914400" rtl="0" algn="l">
              <a:spcBef>
                <a:spcPts val="1200"/>
              </a:spcBef>
              <a:spcAft>
                <a:spcPts val="0"/>
              </a:spcAft>
              <a:buSzPts val="1800"/>
              <a:buChar char="○"/>
              <a:defRPr sz="2000"/>
            </a:lvl2pPr>
            <a:lvl3pPr indent="-342900" lvl="2" marL="1371600" rtl="0" algn="l">
              <a:spcBef>
                <a:spcPts val="1200"/>
              </a:spcBef>
              <a:spcAft>
                <a:spcPts val="0"/>
              </a:spcAft>
              <a:buSzPts val="1800"/>
              <a:buChar char="■"/>
              <a:defRPr sz="1800"/>
            </a:lvl3pPr>
            <a:lvl4pPr indent="-330200" lvl="3" marL="1828800" rtl="0" algn="l">
              <a:spcBef>
                <a:spcPts val="1200"/>
              </a:spcBef>
              <a:spcAft>
                <a:spcPts val="0"/>
              </a:spcAft>
              <a:buSzPts val="1600"/>
              <a:buChar char="●"/>
              <a:defRPr sz="1600"/>
            </a:lvl4pPr>
            <a:lvl5pPr indent="-330200" lvl="4" marL="2286000" rtl="0" algn="l">
              <a:spcBef>
                <a:spcPts val="1200"/>
              </a:spcBef>
              <a:spcAft>
                <a:spcPts val="0"/>
              </a:spcAft>
              <a:buSzPts val="1600"/>
              <a:buChar char="○"/>
              <a:defRPr sz="1600"/>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9" name="Google Shape;69;g13b66d34526_0_385"/>
          <p:cNvSpPr txBox="1"/>
          <p:nvPr>
            <p:ph idx="10" type="dt"/>
          </p:nvPr>
        </p:nvSpPr>
        <p:spPr>
          <a:xfrm>
            <a:off x="6477000" y="6416675"/>
            <a:ext cx="21336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g13b66d34526_0_385"/>
          <p:cNvSpPr txBox="1"/>
          <p:nvPr>
            <p:ph idx="11" type="ftr"/>
          </p:nvPr>
        </p:nvSpPr>
        <p:spPr>
          <a:xfrm>
            <a:off x="914400" y="6416675"/>
            <a:ext cx="55626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g13b66d34526_0_385"/>
          <p:cNvSpPr txBox="1"/>
          <p:nvPr>
            <p:ph idx="12" type="sldNum"/>
          </p:nvPr>
        </p:nvSpPr>
        <p:spPr>
          <a:xfrm>
            <a:off x="8610600" y="6416675"/>
            <a:ext cx="457200" cy="365100"/>
          </a:xfrm>
          <a:prstGeom prst="rect">
            <a:avLst/>
          </a:prstGeom>
          <a:noFill/>
          <a:ln>
            <a:noFill/>
          </a:ln>
        </p:spPr>
        <p:txBody>
          <a:bodyPr anchorCtr="0" anchor="b" bIns="45700" lIns="91425" spcFirstLastPara="1" rIns="91425" wrap="square" tIns="4570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g13b66d34526_0_385"/>
          <p:cNvSpPr/>
          <p:nvPr/>
        </p:nvSpPr>
        <p:spPr>
          <a:xfrm>
            <a:off x="87790" y="680477"/>
            <a:ext cx="456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3" name="Google Shape;73;g13b66d34526_0_385"/>
          <p:cNvSpPr/>
          <p:nvPr/>
        </p:nvSpPr>
        <p:spPr>
          <a:xfrm>
            <a:off x="47305" y="680477"/>
            <a:ext cx="273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4" name="Google Shape;74;g13b66d34526_0_385"/>
          <p:cNvSpPr/>
          <p:nvPr/>
        </p:nvSpPr>
        <p:spPr>
          <a:xfrm>
            <a:off x="28252" y="680477"/>
            <a:ext cx="90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5" name="Google Shape;75;g13b66d34526_0_385"/>
          <p:cNvSpPr/>
          <p:nvPr/>
        </p:nvSpPr>
        <p:spPr>
          <a:xfrm>
            <a:off x="0" y="680477"/>
            <a:ext cx="90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6" name="Google Shape;76;g13b66d34526_0_385"/>
          <p:cNvSpPr/>
          <p:nvPr/>
        </p:nvSpPr>
        <p:spPr>
          <a:xfrm flipH="1">
            <a:off x="149902" y="680477"/>
            <a:ext cx="273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7" name="Google Shape;77;g13b66d34526_0_385"/>
          <p:cNvSpPr/>
          <p:nvPr/>
        </p:nvSpPr>
        <p:spPr>
          <a:xfrm flipH="1">
            <a:off x="189473" y="680477"/>
            <a:ext cx="273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8" name="Google Shape;78;g13b66d34526_0_385"/>
          <p:cNvSpPr/>
          <p:nvPr/>
        </p:nvSpPr>
        <p:spPr>
          <a:xfrm flipH="1">
            <a:off x="226826" y="680477"/>
            <a:ext cx="90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9" name="Google Shape;79;g13b66d34526_0_385"/>
          <p:cNvSpPr/>
          <p:nvPr/>
        </p:nvSpPr>
        <p:spPr>
          <a:xfrm flipH="1">
            <a:off x="255078" y="680477"/>
            <a:ext cx="90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80" name="Google Shape;80;g13b66d34526_0_385"/>
          <p:cNvSpPr/>
          <p:nvPr/>
        </p:nvSpPr>
        <p:spPr>
          <a:xfrm>
            <a:off x="278710" y="680477"/>
            <a:ext cx="36600" cy="365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81" name="Shape 81"/>
        <p:cNvGrpSpPr/>
        <p:nvPr/>
      </p:nvGrpSpPr>
      <p:grpSpPr>
        <a:xfrm>
          <a:off x="0" y="0"/>
          <a:ext cx="0" cy="0"/>
          <a:chOff x="0" y="0"/>
          <a:chExt cx="0" cy="0"/>
        </a:xfrm>
      </p:grpSpPr>
      <p:sp>
        <p:nvSpPr>
          <p:cNvPr id="82" name="Google Shape;82;g13b66d34526_0_404"/>
          <p:cNvSpPr txBox="1"/>
          <p:nvPr>
            <p:ph type="title"/>
          </p:nvPr>
        </p:nvSpPr>
        <p:spPr>
          <a:xfrm>
            <a:off x="457200" y="512064"/>
            <a:ext cx="8229600" cy="914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lt2"/>
              </a:buClr>
              <a:buSzPts val="18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3" name="Google Shape;83;g13b66d34526_0_404"/>
          <p:cNvSpPr txBox="1"/>
          <p:nvPr>
            <p:ph idx="1" type="body"/>
          </p:nvPr>
        </p:nvSpPr>
        <p:spPr>
          <a:xfrm>
            <a:off x="464344" y="1770501"/>
            <a:ext cx="4038600" cy="4526100"/>
          </a:xfrm>
          <a:prstGeom prst="rect">
            <a:avLst/>
          </a:prstGeom>
          <a:noFill/>
          <a:ln>
            <a:noFill/>
          </a:ln>
        </p:spPr>
        <p:txBody>
          <a:bodyPr anchorCtr="0" anchor="t" bIns="45700" lIns="91425" spcFirstLastPara="1" rIns="91425" wrap="square" tIns="45700">
            <a:normAutofit/>
          </a:bodyPr>
          <a:lstStyle>
            <a:lvl1pPr indent="-397510" lvl="0" marL="457200" rtl="0" algn="l">
              <a:spcBef>
                <a:spcPts val="700"/>
              </a:spcBef>
              <a:spcAft>
                <a:spcPts val="0"/>
              </a:spcAft>
              <a:buSzPts val="2660"/>
              <a:buChar char="●"/>
              <a:defRPr sz="2800"/>
            </a:lvl1pPr>
            <a:lvl2pPr indent="-365760" lvl="1" marL="914400" rtl="0" algn="l">
              <a:spcBef>
                <a:spcPts val="1200"/>
              </a:spcBef>
              <a:spcAft>
                <a:spcPts val="0"/>
              </a:spcAft>
              <a:buSzPts val="2160"/>
              <a:buChar char="○"/>
              <a:defRPr sz="2400"/>
            </a:lvl2pPr>
            <a:lvl3pPr indent="-355600" lvl="2" marL="1371600" rtl="0" algn="l">
              <a:spcBef>
                <a:spcPts val="1200"/>
              </a:spcBef>
              <a:spcAft>
                <a:spcPts val="0"/>
              </a:spcAft>
              <a:buSzPts val="2000"/>
              <a:buChar char="■"/>
              <a:defRPr sz="2000"/>
            </a:lvl3pPr>
            <a:lvl4pPr indent="-342900" lvl="3" marL="1828800" rtl="0" algn="l">
              <a:spcBef>
                <a:spcPts val="1200"/>
              </a:spcBef>
              <a:spcAft>
                <a:spcPts val="0"/>
              </a:spcAft>
              <a:buSzPts val="1800"/>
              <a:buChar char="●"/>
              <a:defRPr sz="1800"/>
            </a:lvl4pPr>
            <a:lvl5pPr indent="-342900" lvl="4" marL="2286000" rtl="0" algn="l">
              <a:spcBef>
                <a:spcPts val="1200"/>
              </a:spcBef>
              <a:spcAft>
                <a:spcPts val="0"/>
              </a:spcAft>
              <a:buSzPts val="1800"/>
              <a:buChar char="○"/>
              <a:defRPr sz="1800"/>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84" name="Google Shape;84;g13b66d34526_0_404"/>
          <p:cNvSpPr txBox="1"/>
          <p:nvPr>
            <p:ph idx="2" type="body"/>
          </p:nvPr>
        </p:nvSpPr>
        <p:spPr>
          <a:xfrm>
            <a:off x="4655344" y="1770501"/>
            <a:ext cx="4038600" cy="4526100"/>
          </a:xfrm>
          <a:prstGeom prst="rect">
            <a:avLst/>
          </a:prstGeom>
          <a:noFill/>
          <a:ln>
            <a:noFill/>
          </a:ln>
        </p:spPr>
        <p:txBody>
          <a:bodyPr anchorCtr="0" anchor="t" bIns="45700" lIns="91425" spcFirstLastPara="1" rIns="91425" wrap="square" tIns="45700">
            <a:normAutofit/>
          </a:bodyPr>
          <a:lstStyle>
            <a:lvl1pPr indent="-397510" lvl="0" marL="457200" rtl="0" algn="l">
              <a:spcBef>
                <a:spcPts val="700"/>
              </a:spcBef>
              <a:spcAft>
                <a:spcPts val="0"/>
              </a:spcAft>
              <a:buSzPts val="2660"/>
              <a:buChar char="●"/>
              <a:defRPr sz="2800"/>
            </a:lvl1pPr>
            <a:lvl2pPr indent="-365760" lvl="1" marL="914400" rtl="0" algn="l">
              <a:spcBef>
                <a:spcPts val="1200"/>
              </a:spcBef>
              <a:spcAft>
                <a:spcPts val="0"/>
              </a:spcAft>
              <a:buSzPts val="2160"/>
              <a:buChar char="○"/>
              <a:defRPr sz="2400"/>
            </a:lvl2pPr>
            <a:lvl3pPr indent="-355600" lvl="2" marL="1371600" rtl="0" algn="l">
              <a:spcBef>
                <a:spcPts val="1200"/>
              </a:spcBef>
              <a:spcAft>
                <a:spcPts val="0"/>
              </a:spcAft>
              <a:buSzPts val="2000"/>
              <a:buChar char="■"/>
              <a:defRPr sz="2000"/>
            </a:lvl3pPr>
            <a:lvl4pPr indent="-342900" lvl="3" marL="1828800" rtl="0" algn="l">
              <a:spcBef>
                <a:spcPts val="1200"/>
              </a:spcBef>
              <a:spcAft>
                <a:spcPts val="0"/>
              </a:spcAft>
              <a:buSzPts val="1800"/>
              <a:buChar char="●"/>
              <a:defRPr sz="1800"/>
            </a:lvl4pPr>
            <a:lvl5pPr indent="-342900" lvl="4" marL="2286000" rtl="0" algn="l">
              <a:spcBef>
                <a:spcPts val="1200"/>
              </a:spcBef>
              <a:spcAft>
                <a:spcPts val="0"/>
              </a:spcAft>
              <a:buSzPts val="1800"/>
              <a:buChar char="○"/>
              <a:defRPr sz="1800"/>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85" name="Google Shape;85;g13b66d34526_0_404"/>
          <p:cNvSpPr txBox="1"/>
          <p:nvPr>
            <p:ph idx="10" type="dt"/>
          </p:nvPr>
        </p:nvSpPr>
        <p:spPr>
          <a:xfrm>
            <a:off x="6477000" y="6416675"/>
            <a:ext cx="21336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g13b66d34526_0_404"/>
          <p:cNvSpPr txBox="1"/>
          <p:nvPr>
            <p:ph idx="11" type="ftr"/>
          </p:nvPr>
        </p:nvSpPr>
        <p:spPr>
          <a:xfrm>
            <a:off x="914400" y="6416675"/>
            <a:ext cx="55626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g13b66d34526_0_404"/>
          <p:cNvSpPr txBox="1"/>
          <p:nvPr>
            <p:ph idx="12" type="sldNum"/>
          </p:nvPr>
        </p:nvSpPr>
        <p:spPr>
          <a:xfrm>
            <a:off x="8610600" y="6416675"/>
            <a:ext cx="457200" cy="365100"/>
          </a:xfrm>
          <a:prstGeom prst="rect">
            <a:avLst/>
          </a:prstGeom>
          <a:noFill/>
          <a:ln>
            <a:noFill/>
          </a:ln>
        </p:spPr>
        <p:txBody>
          <a:bodyPr anchorCtr="0" anchor="b" bIns="45700" lIns="91425" spcFirstLastPara="1" rIns="91425" wrap="square" tIns="4570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88" name="Shape 88"/>
        <p:cNvGrpSpPr/>
        <p:nvPr/>
      </p:nvGrpSpPr>
      <p:grpSpPr>
        <a:xfrm>
          <a:off x="0" y="0"/>
          <a:ext cx="0" cy="0"/>
          <a:chOff x="0" y="0"/>
          <a:chExt cx="0" cy="0"/>
        </a:xfrm>
      </p:grpSpPr>
      <p:sp>
        <p:nvSpPr>
          <p:cNvPr id="89" name="Google Shape;89;g13b66d34526_0_411"/>
          <p:cNvSpPr/>
          <p:nvPr/>
        </p:nvSpPr>
        <p:spPr>
          <a:xfrm>
            <a:off x="4828952" y="1073888"/>
            <a:ext cx="4322134" cy="5791200"/>
          </a:xfrm>
          <a:custGeom>
            <a:rect b="b" l="l" r="r" t="t"/>
            <a:pathLst>
              <a:path extrusionOk="0" h="3648" w="2736">
                <a:moveTo>
                  <a:pt x="0" y="3648"/>
                </a:moveTo>
                <a:lnTo>
                  <a:pt x="720" y="2016"/>
                </a:lnTo>
                <a:lnTo>
                  <a:pt x="2736" y="672"/>
                </a:lnTo>
                <a:lnTo>
                  <a:pt x="2736" y="720"/>
                </a:lnTo>
                <a:lnTo>
                  <a:pt x="744" y="2038"/>
                </a:lnTo>
                <a:lnTo>
                  <a:pt x="48" y="3648"/>
                </a:lnTo>
                <a:lnTo>
                  <a:pt x="48" y="3648"/>
                </a:lnTo>
                <a:close/>
              </a:path>
            </a:pathLst>
          </a:custGeom>
          <a:noFill/>
          <a:ln cap="flat" cmpd="sng" w="9525">
            <a:solidFill>
              <a:schemeClr val="accent2">
                <a:alpha val="52940"/>
              </a:scheme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 name="Google Shape;90;g13b66d34526_0_411"/>
          <p:cNvSpPr/>
          <p:nvPr/>
        </p:nvSpPr>
        <p:spPr>
          <a:xfrm>
            <a:off x="373966" y="0"/>
            <a:ext cx="5514534" cy="6615337"/>
          </a:xfrm>
          <a:custGeom>
            <a:rect b="b" l="l" r="r" t="t"/>
            <a:pathLst>
              <a:path extrusionOk="0" h="4128" w="3504">
                <a:moveTo>
                  <a:pt x="0" y="4080"/>
                </a:moveTo>
                <a:lnTo>
                  <a:pt x="0" y="4128"/>
                </a:lnTo>
                <a:lnTo>
                  <a:pt x="3504" y="2640"/>
                </a:lnTo>
                <a:lnTo>
                  <a:pt x="2880" y="0"/>
                </a:lnTo>
                <a:lnTo>
                  <a:pt x="2832" y="0"/>
                </a:lnTo>
                <a:lnTo>
                  <a:pt x="3465" y="2619"/>
                </a:lnTo>
                <a:lnTo>
                  <a:pt x="0" y="4080"/>
                </a:lnTo>
                <a:close/>
              </a:path>
            </a:pathLst>
          </a:custGeom>
          <a:noFill/>
          <a:ln cap="flat" cmpd="sng" w="9525">
            <a:solidFill>
              <a:schemeClr val="accent2">
                <a:alpha val="52940"/>
              </a:scheme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 name="Google Shape;91;g13b66d34526_0_411"/>
          <p:cNvSpPr/>
          <p:nvPr/>
        </p:nvSpPr>
        <p:spPr>
          <a:xfrm rot="5236411">
            <a:off x="4462129" y="1483602"/>
            <a:ext cx="4114801" cy="1188719"/>
          </a:xfrm>
          <a:custGeom>
            <a:rect b="b" l="l" r="r" t="t"/>
            <a:pathLst>
              <a:path extrusionOk="0" h="1344" w="3552">
                <a:moveTo>
                  <a:pt x="0" y="0"/>
                </a:moveTo>
                <a:lnTo>
                  <a:pt x="3552" y="1344"/>
                </a:lnTo>
                <a:lnTo>
                  <a:pt x="0" y="48"/>
                </a:lnTo>
                <a:lnTo>
                  <a:pt x="0"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2" name="Google Shape;92;g13b66d34526_0_411"/>
          <p:cNvSpPr/>
          <p:nvPr/>
        </p:nvSpPr>
        <p:spPr>
          <a:xfrm>
            <a:off x="5943600" y="0"/>
            <a:ext cx="2743200" cy="4267200"/>
          </a:xfrm>
          <a:custGeom>
            <a:rect b="b" l="l" r="r" t="t"/>
            <a:pathLst>
              <a:path extrusionOk="0" h="2688" w="1728">
                <a:moveTo>
                  <a:pt x="1104" y="0"/>
                </a:moveTo>
                <a:lnTo>
                  <a:pt x="1728" y="0"/>
                </a:lnTo>
                <a:lnTo>
                  <a:pt x="0" y="2688"/>
                </a:lnTo>
                <a:lnTo>
                  <a:pt x="1104"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 name="Google Shape;93;g13b66d34526_0_411"/>
          <p:cNvSpPr/>
          <p:nvPr/>
        </p:nvSpPr>
        <p:spPr>
          <a:xfrm>
            <a:off x="5943600" y="4267200"/>
            <a:ext cx="3200400" cy="1143000"/>
          </a:xfrm>
          <a:custGeom>
            <a:rect b="b" l="l" r="r" t="t"/>
            <a:pathLst>
              <a:path extrusionOk="0" h="720" w="2016">
                <a:moveTo>
                  <a:pt x="0" y="0"/>
                </a:moveTo>
                <a:lnTo>
                  <a:pt x="2016" y="240"/>
                </a:lnTo>
                <a:lnTo>
                  <a:pt x="2016" y="720"/>
                </a:lnTo>
                <a:lnTo>
                  <a:pt x="0"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 name="Google Shape;94;g13b66d34526_0_411"/>
          <p:cNvSpPr/>
          <p:nvPr/>
        </p:nvSpPr>
        <p:spPr>
          <a:xfrm>
            <a:off x="5943600" y="0"/>
            <a:ext cx="1371600" cy="4267200"/>
          </a:xfrm>
          <a:custGeom>
            <a:rect b="b" l="l" r="r" t="t"/>
            <a:pathLst>
              <a:path extrusionOk="0" h="2688" w="864">
                <a:moveTo>
                  <a:pt x="864" y="0"/>
                </a:moveTo>
                <a:lnTo>
                  <a:pt x="0" y="2688"/>
                </a:lnTo>
                <a:lnTo>
                  <a:pt x="768" y="0"/>
                </a:lnTo>
                <a:lnTo>
                  <a:pt x="864"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 name="Google Shape;95;g13b66d34526_0_411"/>
          <p:cNvSpPr/>
          <p:nvPr/>
        </p:nvSpPr>
        <p:spPr>
          <a:xfrm>
            <a:off x="5948363" y="4246563"/>
            <a:ext cx="2090738" cy="2611438"/>
          </a:xfrm>
          <a:custGeom>
            <a:rect b="b" l="l" r="r" t="t"/>
            <a:pathLst>
              <a:path extrusionOk="0" h="1645" w="1317">
                <a:moveTo>
                  <a:pt x="1071" y="1645"/>
                </a:moveTo>
                <a:lnTo>
                  <a:pt x="1317" y="1645"/>
                </a:lnTo>
                <a:lnTo>
                  <a:pt x="0" y="0"/>
                </a:lnTo>
                <a:lnTo>
                  <a:pt x="1071" y="1645"/>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 name="Google Shape;96;g13b66d34526_0_411"/>
          <p:cNvSpPr/>
          <p:nvPr/>
        </p:nvSpPr>
        <p:spPr>
          <a:xfrm>
            <a:off x="5943600" y="4267200"/>
            <a:ext cx="1600200" cy="2590800"/>
          </a:xfrm>
          <a:custGeom>
            <a:rect b="b" l="l" r="r" t="t"/>
            <a:pathLst>
              <a:path extrusionOk="0" h="1632" w="1008">
                <a:moveTo>
                  <a:pt x="1008" y="1632"/>
                </a:moveTo>
                <a:lnTo>
                  <a:pt x="0" y="0"/>
                </a:lnTo>
                <a:lnTo>
                  <a:pt x="960" y="1632"/>
                </a:lnTo>
                <a:lnTo>
                  <a:pt x="1008" y="1632"/>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 name="Google Shape;97;g13b66d34526_0_411"/>
          <p:cNvSpPr/>
          <p:nvPr/>
        </p:nvSpPr>
        <p:spPr>
          <a:xfrm>
            <a:off x="5943600" y="1371600"/>
            <a:ext cx="3200400" cy="2895600"/>
          </a:xfrm>
          <a:custGeom>
            <a:rect b="b" l="l" r="r" t="t"/>
            <a:pathLst>
              <a:path extrusionOk="0" h="1824" w="2016">
                <a:moveTo>
                  <a:pt x="2016" y="0"/>
                </a:moveTo>
                <a:lnTo>
                  <a:pt x="2016" y="144"/>
                </a:lnTo>
                <a:lnTo>
                  <a:pt x="0" y="1824"/>
                </a:lnTo>
                <a:lnTo>
                  <a:pt x="2016"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 name="Google Shape;98;g13b66d34526_0_411"/>
          <p:cNvSpPr/>
          <p:nvPr/>
        </p:nvSpPr>
        <p:spPr>
          <a:xfrm>
            <a:off x="5943600" y="1752600"/>
            <a:ext cx="3200400" cy="2514600"/>
          </a:xfrm>
          <a:custGeom>
            <a:rect b="b" l="l" r="r" t="t"/>
            <a:pathLst>
              <a:path extrusionOk="0" h="1584" w="2016">
                <a:moveTo>
                  <a:pt x="2016" y="0"/>
                </a:moveTo>
                <a:lnTo>
                  <a:pt x="0" y="1584"/>
                </a:lnTo>
                <a:lnTo>
                  <a:pt x="2016" y="48"/>
                </a:lnTo>
                <a:lnTo>
                  <a:pt x="2016"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 name="Google Shape;99;g13b66d34526_0_411"/>
          <p:cNvSpPr/>
          <p:nvPr/>
        </p:nvSpPr>
        <p:spPr>
          <a:xfrm>
            <a:off x="990600" y="4267200"/>
            <a:ext cx="4953000" cy="2590800"/>
          </a:xfrm>
          <a:custGeom>
            <a:rect b="b" l="l" r="r" t="t"/>
            <a:pathLst>
              <a:path extrusionOk="0" h="1632" w="3120">
                <a:moveTo>
                  <a:pt x="0" y="1632"/>
                </a:moveTo>
                <a:lnTo>
                  <a:pt x="3120" y="0"/>
                </a:lnTo>
                <a:lnTo>
                  <a:pt x="1056" y="1632"/>
                </a:lnTo>
                <a:lnTo>
                  <a:pt x="0" y="1632"/>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 name="Google Shape;100;g13b66d34526_0_411"/>
          <p:cNvSpPr/>
          <p:nvPr/>
        </p:nvSpPr>
        <p:spPr>
          <a:xfrm>
            <a:off x="533400" y="4267200"/>
            <a:ext cx="5334000" cy="2590800"/>
          </a:xfrm>
          <a:custGeom>
            <a:rect b="b" l="l" r="r" t="t"/>
            <a:pathLst>
              <a:path extrusionOk="0" h="1632" w="3360">
                <a:moveTo>
                  <a:pt x="0" y="1632"/>
                </a:moveTo>
                <a:lnTo>
                  <a:pt x="3360" y="0"/>
                </a:lnTo>
                <a:lnTo>
                  <a:pt x="144" y="1632"/>
                </a:lnTo>
                <a:lnTo>
                  <a:pt x="0" y="1632"/>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 name="Google Shape;101;g13b66d34526_0_411"/>
          <p:cNvSpPr/>
          <p:nvPr/>
        </p:nvSpPr>
        <p:spPr>
          <a:xfrm>
            <a:off x="366824" y="2438400"/>
            <a:ext cx="5638800" cy="1828800"/>
          </a:xfrm>
          <a:custGeom>
            <a:rect b="b" l="l" r="r" t="t"/>
            <a:pathLst>
              <a:path extrusionOk="0" h="1152" w="3552">
                <a:moveTo>
                  <a:pt x="0" y="0"/>
                </a:moveTo>
                <a:lnTo>
                  <a:pt x="3504" y="1152"/>
                </a:lnTo>
                <a:lnTo>
                  <a:pt x="0" y="384"/>
                </a:lnTo>
                <a:lnTo>
                  <a:pt x="0"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 name="Google Shape;102;g13b66d34526_0_411"/>
          <p:cNvSpPr/>
          <p:nvPr/>
        </p:nvSpPr>
        <p:spPr>
          <a:xfrm>
            <a:off x="366824" y="2133600"/>
            <a:ext cx="5638800" cy="2133600"/>
          </a:xfrm>
          <a:custGeom>
            <a:rect b="b" l="l" r="r" t="t"/>
            <a:pathLst>
              <a:path extrusionOk="0" h="1344" w="3552">
                <a:moveTo>
                  <a:pt x="0" y="0"/>
                </a:moveTo>
                <a:lnTo>
                  <a:pt x="3552" y="1344"/>
                </a:lnTo>
                <a:lnTo>
                  <a:pt x="0" y="48"/>
                </a:lnTo>
                <a:lnTo>
                  <a:pt x="0" y="0"/>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 name="Google Shape;103;g13b66d34526_0_411"/>
          <p:cNvSpPr/>
          <p:nvPr/>
        </p:nvSpPr>
        <p:spPr>
          <a:xfrm>
            <a:off x="4572000" y="4267200"/>
            <a:ext cx="1371600" cy="2590800"/>
          </a:xfrm>
          <a:custGeom>
            <a:rect b="b" l="l" r="r" t="t"/>
            <a:pathLst>
              <a:path extrusionOk="0" h="1632" w="864">
                <a:moveTo>
                  <a:pt x="0" y="1632"/>
                </a:moveTo>
                <a:lnTo>
                  <a:pt x="96" y="1632"/>
                </a:lnTo>
                <a:lnTo>
                  <a:pt x="864" y="0"/>
                </a:lnTo>
                <a:lnTo>
                  <a:pt x="0" y="1632"/>
                </a:lnTo>
                <a:close/>
              </a:path>
            </a:pathLst>
          </a:custGeom>
          <a:solidFill>
            <a:schemeClr val="dk2">
              <a:alpha val="298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 name="Google Shape;104;g13b66d34526_0_411"/>
          <p:cNvSpPr txBox="1"/>
          <p:nvPr>
            <p:ph idx="1" type="body"/>
          </p:nvPr>
        </p:nvSpPr>
        <p:spPr>
          <a:xfrm>
            <a:off x="706902" y="1351672"/>
            <a:ext cx="5718000" cy="977400"/>
          </a:xfrm>
          <a:prstGeom prst="rect">
            <a:avLst/>
          </a:prstGeom>
          <a:noFill/>
          <a:ln>
            <a:noFill/>
          </a:ln>
        </p:spPr>
        <p:txBody>
          <a:bodyPr anchorCtr="0" anchor="t" bIns="0" lIns="82275" spcFirstLastPara="1" rIns="91425" wrap="square" tIns="45700">
            <a:normAutofit/>
          </a:bodyPr>
          <a:lstStyle>
            <a:lvl1pPr indent="-228600" lvl="0" marL="457200" rtl="0" algn="l">
              <a:spcBef>
                <a:spcPts val="700"/>
              </a:spcBef>
              <a:spcAft>
                <a:spcPts val="0"/>
              </a:spcAft>
              <a:buSzPts val="1900"/>
              <a:buNone/>
              <a:defRPr sz="2000">
                <a:solidFill>
                  <a:schemeClr val="lt1"/>
                </a:solidFill>
              </a:defRPr>
            </a:lvl1pPr>
            <a:lvl2pPr indent="-228600" lvl="1" marL="914400" rtl="0" algn="l">
              <a:spcBef>
                <a:spcPts val="1200"/>
              </a:spcBef>
              <a:spcAft>
                <a:spcPts val="0"/>
              </a:spcAft>
              <a:buSzPts val="1620"/>
              <a:buNone/>
              <a:defRPr sz="1800">
                <a:solidFill>
                  <a:schemeClr val="lt1"/>
                </a:solidFill>
              </a:defRPr>
            </a:lvl2pPr>
            <a:lvl3pPr indent="-228600" lvl="2" marL="1371600" rtl="0" algn="l">
              <a:spcBef>
                <a:spcPts val="1200"/>
              </a:spcBef>
              <a:spcAft>
                <a:spcPts val="0"/>
              </a:spcAft>
              <a:buSzPts val="1600"/>
              <a:buNone/>
              <a:defRPr sz="1600">
                <a:solidFill>
                  <a:schemeClr val="lt1"/>
                </a:solidFill>
              </a:defRPr>
            </a:lvl3pPr>
            <a:lvl4pPr indent="-228600" lvl="3" marL="1828800" rtl="0" algn="l">
              <a:spcBef>
                <a:spcPts val="1200"/>
              </a:spcBef>
              <a:spcAft>
                <a:spcPts val="0"/>
              </a:spcAft>
              <a:buSzPts val="1400"/>
              <a:buNone/>
              <a:defRPr sz="1400">
                <a:solidFill>
                  <a:schemeClr val="lt1"/>
                </a:solidFill>
              </a:defRPr>
            </a:lvl4pPr>
            <a:lvl5pPr indent="-228600" lvl="4" marL="2286000" rtl="0" algn="l">
              <a:spcBef>
                <a:spcPts val="1200"/>
              </a:spcBef>
              <a:spcAft>
                <a:spcPts val="0"/>
              </a:spcAft>
              <a:buSzPts val="1400"/>
              <a:buNone/>
              <a:defRPr sz="1400">
                <a:solidFill>
                  <a:schemeClr val="lt1"/>
                </a:solidFill>
              </a:defRPr>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105" name="Google Shape;105;g13b66d34526_0_411"/>
          <p:cNvSpPr txBox="1"/>
          <p:nvPr>
            <p:ph idx="10" type="dt"/>
          </p:nvPr>
        </p:nvSpPr>
        <p:spPr>
          <a:xfrm>
            <a:off x="6477000" y="6416675"/>
            <a:ext cx="21336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13b66d34526_0_411"/>
          <p:cNvSpPr txBox="1"/>
          <p:nvPr>
            <p:ph idx="11" type="ftr"/>
          </p:nvPr>
        </p:nvSpPr>
        <p:spPr>
          <a:xfrm>
            <a:off x="914400" y="6416675"/>
            <a:ext cx="55626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13b66d34526_0_411"/>
          <p:cNvSpPr txBox="1"/>
          <p:nvPr>
            <p:ph idx="12" type="sldNum"/>
          </p:nvPr>
        </p:nvSpPr>
        <p:spPr>
          <a:xfrm>
            <a:off x="8610600" y="6416675"/>
            <a:ext cx="457200" cy="365100"/>
          </a:xfrm>
          <a:prstGeom prst="rect">
            <a:avLst/>
          </a:prstGeom>
          <a:noFill/>
          <a:ln>
            <a:noFill/>
          </a:ln>
        </p:spPr>
        <p:txBody>
          <a:bodyPr anchorCtr="0" anchor="b" bIns="45700" lIns="91425" spcFirstLastPara="1" rIns="91425" wrap="square" tIns="4570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8" name="Google Shape;108;g13b66d34526_0_411"/>
          <p:cNvSpPr/>
          <p:nvPr/>
        </p:nvSpPr>
        <p:spPr>
          <a:xfrm>
            <a:off x="363160" y="402264"/>
            <a:ext cx="8503800" cy="886200"/>
          </a:xfrm>
          <a:prstGeom prst="rect">
            <a:avLst/>
          </a:prstGeom>
          <a:solidFill>
            <a:schemeClr val="dk2">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09" name="Google Shape;109;g13b66d34526_0_411"/>
          <p:cNvSpPr txBox="1"/>
          <p:nvPr>
            <p:ph type="title"/>
          </p:nvPr>
        </p:nvSpPr>
        <p:spPr>
          <a:xfrm>
            <a:off x="706902" y="512064"/>
            <a:ext cx="8156400" cy="777300"/>
          </a:xfrm>
          <a:prstGeom prst="rect">
            <a:avLst/>
          </a:prstGeom>
          <a:noFill/>
          <a:ln>
            <a:noFill/>
          </a:ln>
        </p:spPr>
        <p:txBody>
          <a:bodyPr anchorCtr="0" anchor="t" bIns="45700" lIns="91425" spcFirstLastPara="1" rIns="91425" wrap="square" tIns="64000">
            <a:noAutofit/>
          </a:bodyPr>
          <a:lstStyle>
            <a:lvl1pPr lvl="0" rtl="0" algn="l">
              <a:spcBef>
                <a:spcPts val="0"/>
              </a:spcBef>
              <a:spcAft>
                <a:spcPts val="0"/>
              </a:spcAft>
              <a:buClr>
                <a:schemeClr val="lt2"/>
              </a:buClr>
              <a:buSzPts val="3800"/>
              <a:buFont typeface="Consolas"/>
              <a:buNone/>
              <a:defRPr b="0" sz="3800" cap="none"/>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10" name="Google Shape;110;g13b66d34526_0_411"/>
          <p:cNvSpPr/>
          <p:nvPr/>
        </p:nvSpPr>
        <p:spPr>
          <a:xfrm flipH="1">
            <a:off x="411241" y="680477"/>
            <a:ext cx="27300" cy="3657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11" name="Google Shape;111;g13b66d34526_0_411"/>
          <p:cNvSpPr/>
          <p:nvPr/>
        </p:nvSpPr>
        <p:spPr>
          <a:xfrm flipH="1">
            <a:off x="476846" y="680477"/>
            <a:ext cx="9000" cy="3657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12" name="Google Shape;112;g13b66d34526_0_411"/>
          <p:cNvSpPr/>
          <p:nvPr/>
        </p:nvSpPr>
        <p:spPr>
          <a:xfrm>
            <a:off x="500478" y="680477"/>
            <a:ext cx="36600" cy="3657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13" name="Google Shape;113;g13b66d34526_0_411"/>
          <p:cNvSpPr/>
          <p:nvPr/>
        </p:nvSpPr>
        <p:spPr>
          <a:xfrm>
            <a:off x="0" y="0"/>
            <a:ext cx="381000" cy="68580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sp>
        <p:nvSpPr>
          <p:cNvPr id="19" name="Google Shape;19;g13b66d34526_0_341"/>
          <p:cNvSpPr txBox="1"/>
          <p:nvPr>
            <p:ph type="title"/>
          </p:nvPr>
        </p:nvSpPr>
        <p:spPr>
          <a:xfrm>
            <a:off x="2802750" y="1070000"/>
            <a:ext cx="3538500" cy="47181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0" name="Google Shape;20;g13b66d34526_0_34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g13b66d34526_0_344"/>
          <p:cNvSpPr txBox="1"/>
          <p:nvPr>
            <p:ph type="title"/>
          </p:nvPr>
        </p:nvSpPr>
        <p:spPr>
          <a:xfrm>
            <a:off x="311700" y="390467"/>
            <a:ext cx="8520600" cy="1068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g13b66d34526_0_344"/>
          <p:cNvSpPr txBox="1"/>
          <p:nvPr>
            <p:ph idx="1" type="body"/>
          </p:nvPr>
        </p:nvSpPr>
        <p:spPr>
          <a:xfrm>
            <a:off x="311700" y="1638233"/>
            <a:ext cx="8520600" cy="4453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g13b66d34526_0_34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g13b66d34526_0_348"/>
          <p:cNvSpPr txBox="1"/>
          <p:nvPr>
            <p:ph type="title"/>
          </p:nvPr>
        </p:nvSpPr>
        <p:spPr>
          <a:xfrm>
            <a:off x="311700" y="390467"/>
            <a:ext cx="8520600" cy="1068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g13b66d34526_0_348"/>
          <p:cNvSpPr txBox="1"/>
          <p:nvPr>
            <p:ph idx="1" type="body"/>
          </p:nvPr>
        </p:nvSpPr>
        <p:spPr>
          <a:xfrm>
            <a:off x="311700" y="1638233"/>
            <a:ext cx="3999900" cy="445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g13b66d34526_0_348"/>
          <p:cNvSpPr txBox="1"/>
          <p:nvPr>
            <p:ph idx="2" type="body"/>
          </p:nvPr>
        </p:nvSpPr>
        <p:spPr>
          <a:xfrm>
            <a:off x="4832400" y="1638233"/>
            <a:ext cx="3999900" cy="445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g13b66d34526_0_34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g13b66d34526_0_353"/>
          <p:cNvSpPr txBox="1"/>
          <p:nvPr>
            <p:ph type="title"/>
          </p:nvPr>
        </p:nvSpPr>
        <p:spPr>
          <a:xfrm>
            <a:off x="304800" y="412467"/>
            <a:ext cx="8537700" cy="9975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32" name="Google Shape;32;g13b66d34526_0_35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g13b66d34526_0_356"/>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5" name="Google Shape;35;g13b66d34526_0_356"/>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g13b66d34526_0_35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7" name="Shape 37"/>
        <p:cNvGrpSpPr/>
        <p:nvPr/>
      </p:nvGrpSpPr>
      <p:grpSpPr>
        <a:xfrm>
          <a:off x="0" y="0"/>
          <a:ext cx="0" cy="0"/>
          <a:chOff x="0" y="0"/>
          <a:chExt cx="0" cy="0"/>
        </a:xfrm>
      </p:grpSpPr>
      <p:sp>
        <p:nvSpPr>
          <p:cNvPr id="38" name="Google Shape;38;g13b66d34526_0_360"/>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9" name="Google Shape;39;g13b66d34526_0_36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g13b66d34526_0_363"/>
          <p:cNvSpPr/>
          <p:nvPr/>
        </p:nvSpPr>
        <p:spPr>
          <a:xfrm>
            <a:off x="4572000" y="-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 name="Google Shape;42;g13b66d34526_0_363"/>
          <p:cNvCxnSpPr/>
          <p:nvPr/>
        </p:nvCxnSpPr>
        <p:spPr>
          <a:xfrm>
            <a:off x="5029675" y="5994000"/>
            <a:ext cx="468300" cy="0"/>
          </a:xfrm>
          <a:prstGeom prst="straightConnector1">
            <a:avLst/>
          </a:prstGeom>
          <a:noFill/>
          <a:ln cap="flat" cmpd="sng" w="28575">
            <a:solidFill>
              <a:schemeClr val="lt1"/>
            </a:solidFill>
            <a:prstDash val="solid"/>
            <a:round/>
            <a:headEnd len="sm" w="sm" type="none"/>
            <a:tailEnd len="sm" w="sm" type="none"/>
          </a:ln>
        </p:spPr>
      </p:cxnSp>
      <p:sp>
        <p:nvSpPr>
          <p:cNvPr id="43" name="Google Shape;43;g13b66d34526_0_363"/>
          <p:cNvSpPr txBox="1"/>
          <p:nvPr>
            <p:ph type="title"/>
          </p:nvPr>
        </p:nvSpPr>
        <p:spPr>
          <a:xfrm>
            <a:off x="265500" y="1441867"/>
            <a:ext cx="4045200" cy="228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4" name="Google Shape;44;g13b66d34526_0_363"/>
          <p:cNvSpPr txBox="1"/>
          <p:nvPr>
            <p:ph idx="1" type="subTitle"/>
          </p:nvPr>
        </p:nvSpPr>
        <p:spPr>
          <a:xfrm>
            <a:off x="265500" y="3793630"/>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5" name="Google Shape;45;g13b66d34526_0_363"/>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6" name="Google Shape;46;g13b66d34526_0_36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g13b66d34526_0_370"/>
          <p:cNvSpPr txBox="1"/>
          <p:nvPr>
            <p:ph idx="1" type="body"/>
          </p:nvPr>
        </p:nvSpPr>
        <p:spPr>
          <a:xfrm>
            <a:off x="319500" y="5640767"/>
            <a:ext cx="5998800" cy="798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9" name="Google Shape;49;g13b66d34526_0_37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9" name="Shape 9"/>
        <p:cNvGrpSpPr/>
        <p:nvPr/>
      </p:nvGrpSpPr>
      <p:grpSpPr>
        <a:xfrm>
          <a:off x="0" y="0"/>
          <a:ext cx="0" cy="0"/>
          <a:chOff x="0" y="0"/>
          <a:chExt cx="0" cy="0"/>
        </a:xfrm>
      </p:grpSpPr>
      <p:sp>
        <p:nvSpPr>
          <p:cNvPr id="10" name="Google Shape;10;g13b66d34526_0_332"/>
          <p:cNvSpPr txBox="1"/>
          <p:nvPr>
            <p:ph type="title"/>
          </p:nvPr>
        </p:nvSpPr>
        <p:spPr>
          <a:xfrm>
            <a:off x="311700" y="390467"/>
            <a:ext cx="8520600" cy="1068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11" name="Google Shape;11;g13b66d34526_0_332"/>
          <p:cNvSpPr txBox="1"/>
          <p:nvPr>
            <p:ph idx="1" type="body"/>
          </p:nvPr>
        </p:nvSpPr>
        <p:spPr>
          <a:xfrm>
            <a:off x="311700" y="1638233"/>
            <a:ext cx="8520600" cy="4453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12" name="Google Shape;12;g13b66d34526_0_33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2.jpg"/><Relationship Id="rId5" Type="http://schemas.openxmlformats.org/officeDocument/2006/relationships/image" Target="../media/image13.png"/><Relationship Id="rId6"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1" Type="http://schemas.openxmlformats.org/officeDocument/2006/relationships/image" Target="../media/image3.jpg"/><Relationship Id="rId10" Type="http://schemas.openxmlformats.org/officeDocument/2006/relationships/image" Target="../media/image2.jpg"/><Relationship Id="rId12" Type="http://schemas.openxmlformats.org/officeDocument/2006/relationships/image" Target="../media/image9.jp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7.jpg"/><Relationship Id="rId9" Type="http://schemas.openxmlformats.org/officeDocument/2006/relationships/image" Target="../media/image5.jpg"/><Relationship Id="rId5" Type="http://schemas.openxmlformats.org/officeDocument/2006/relationships/image" Target="../media/image4.jpg"/><Relationship Id="rId6" Type="http://schemas.openxmlformats.org/officeDocument/2006/relationships/image" Target="../media/image38.jpg"/><Relationship Id="rId7" Type="http://schemas.openxmlformats.org/officeDocument/2006/relationships/image" Target="../media/image1.jpg"/><Relationship Id="rId8"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32.png"/><Relationship Id="rId7" Type="http://schemas.openxmlformats.org/officeDocument/2006/relationships/image" Target="../media/image35.png"/><Relationship Id="rId8"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36.jp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118" name="Shape 118"/>
        <p:cNvGrpSpPr/>
        <p:nvPr/>
      </p:nvGrpSpPr>
      <p:grpSpPr>
        <a:xfrm>
          <a:off x="0" y="0"/>
          <a:ext cx="0" cy="0"/>
          <a:chOff x="0" y="0"/>
          <a:chExt cx="0" cy="0"/>
        </a:xfrm>
      </p:grpSpPr>
      <p:sp>
        <p:nvSpPr>
          <p:cNvPr id="119" name="Google Shape;119;p1"/>
          <p:cNvSpPr txBox="1"/>
          <p:nvPr>
            <p:ph type="ctrTitle"/>
          </p:nvPr>
        </p:nvSpPr>
        <p:spPr>
          <a:xfrm>
            <a:off x="0" y="4825450"/>
            <a:ext cx="9144000" cy="1676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600"/>
              <a:buFont typeface="Consolas"/>
              <a:buNone/>
            </a:pPr>
            <a:r>
              <a:rPr lang="en-US" sz="12300">
                <a:solidFill>
                  <a:schemeClr val="lt1"/>
                </a:solidFill>
              </a:rPr>
              <a:t>NALOXONE TRAINING</a:t>
            </a:r>
            <a:endParaRPr sz="12300">
              <a:solidFill>
                <a:schemeClr val="lt1"/>
              </a:solidFill>
            </a:endParaRPr>
          </a:p>
        </p:txBody>
      </p:sp>
      <p:sp>
        <p:nvSpPr>
          <p:cNvPr id="120" name="Google Shape;120;p1"/>
          <p:cNvSpPr txBox="1"/>
          <p:nvPr>
            <p:ph idx="1" type="subTitle"/>
          </p:nvPr>
        </p:nvSpPr>
        <p:spPr>
          <a:xfrm>
            <a:off x="430325" y="3735225"/>
            <a:ext cx="8052900" cy="815700"/>
          </a:xfrm>
          <a:prstGeom prst="rect">
            <a:avLst/>
          </a:prstGeom>
          <a:noFill/>
          <a:ln>
            <a:noFill/>
          </a:ln>
        </p:spPr>
        <p:txBody>
          <a:bodyPr anchorCtr="0" anchor="b" bIns="45700" lIns="100575" spcFirstLastPara="1" rIns="91425" wrap="square" tIns="45700">
            <a:noAutofit/>
          </a:bodyPr>
          <a:lstStyle/>
          <a:p>
            <a:pPr indent="0" lvl="0" marL="0" rtl="0" algn="l">
              <a:spcBef>
                <a:spcPts val="0"/>
              </a:spcBef>
              <a:spcAft>
                <a:spcPts val="0"/>
              </a:spcAft>
              <a:buSzPts val="3040"/>
              <a:buNone/>
            </a:pPr>
            <a:r>
              <a:rPr lang="en-US" sz="3200"/>
              <a:t>Thank You For Attending Our </a:t>
            </a:r>
            <a:endParaRPr sz="3200"/>
          </a:p>
        </p:txBody>
      </p:sp>
      <p:pic>
        <p:nvPicPr>
          <p:cNvPr id="121" name="Google Shape;121;p1"/>
          <p:cNvPicPr preferRelativeResize="0"/>
          <p:nvPr/>
        </p:nvPicPr>
        <p:blipFill>
          <a:blip r:embed="rId3">
            <a:alphaModFix/>
          </a:blip>
          <a:stretch>
            <a:fillRect/>
          </a:stretch>
        </p:blipFill>
        <p:spPr>
          <a:xfrm>
            <a:off x="228975" y="122625"/>
            <a:ext cx="2133600" cy="2133600"/>
          </a:xfrm>
          <a:prstGeom prst="rect">
            <a:avLst/>
          </a:prstGeom>
          <a:noFill/>
          <a:ln>
            <a:noFill/>
          </a:ln>
        </p:spPr>
      </p:pic>
      <p:pic>
        <p:nvPicPr>
          <p:cNvPr id="122" name="Google Shape;122;p1"/>
          <p:cNvPicPr preferRelativeResize="0"/>
          <p:nvPr/>
        </p:nvPicPr>
        <p:blipFill>
          <a:blip r:embed="rId4">
            <a:alphaModFix/>
          </a:blip>
          <a:stretch>
            <a:fillRect/>
          </a:stretch>
        </p:blipFill>
        <p:spPr>
          <a:xfrm>
            <a:off x="1434600" y="1401199"/>
            <a:ext cx="2133601" cy="1794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920300" y="701850"/>
            <a:ext cx="5618700" cy="5454300"/>
          </a:xfrm>
          <a:prstGeom prst="rect">
            <a:avLst/>
          </a:prstGeom>
        </p:spPr>
        <p:txBody>
          <a:bodyPr anchorCtr="0" anchor="ctr" bIns="91425" lIns="91425" spcFirstLastPara="1" rIns="91425" wrap="square" tIns="91425">
            <a:normAutofit/>
          </a:bodyPr>
          <a:lstStyle/>
          <a:p>
            <a:pPr indent="0" lvl="0" marL="68580" rtl="0" algn="l">
              <a:lnSpc>
                <a:spcPct val="115000"/>
              </a:lnSpc>
              <a:spcBef>
                <a:spcPts val="700"/>
              </a:spcBef>
              <a:spcAft>
                <a:spcPts val="0"/>
              </a:spcAft>
              <a:buClr>
                <a:srgbClr val="000000"/>
              </a:buClr>
              <a:buSzPts val="6840"/>
              <a:buFont typeface="Arial"/>
              <a:buNone/>
            </a:pPr>
            <a:r>
              <a:rPr lang="en-US" sz="6600"/>
              <a:t>Risk Factors</a:t>
            </a:r>
            <a:endParaRPr sz="6600"/>
          </a:p>
          <a:p>
            <a:pPr indent="-342900" lvl="0" marL="411480" rtl="0" algn="l">
              <a:lnSpc>
                <a:spcPct val="115000"/>
              </a:lnSpc>
              <a:spcBef>
                <a:spcPts val="1200"/>
              </a:spcBef>
              <a:spcAft>
                <a:spcPts val="1200"/>
              </a:spcAft>
              <a:buClr>
                <a:srgbClr val="000000"/>
              </a:buClr>
              <a:buSzPts val="6840"/>
              <a:buFont typeface="Arial"/>
              <a:buNone/>
            </a:pPr>
            <a:r>
              <a:rPr lang="en-US" sz="6600"/>
              <a:t>of an Overdose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463000" y="17971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Increased Risk of Overdose</a:t>
            </a:r>
            <a:endParaRPr b="1" sz="6600"/>
          </a:p>
        </p:txBody>
      </p:sp>
      <p:sp>
        <p:nvSpPr>
          <p:cNvPr id="209" name="Google Shape;209;p11"/>
          <p:cNvSpPr txBox="1"/>
          <p:nvPr>
            <p:ph idx="1" type="body"/>
          </p:nvPr>
        </p:nvSpPr>
        <p:spPr>
          <a:xfrm>
            <a:off x="762000" y="1219200"/>
            <a:ext cx="7924800" cy="5334000"/>
          </a:xfrm>
          <a:prstGeom prst="rect">
            <a:avLst/>
          </a:prstGeom>
          <a:noFill/>
          <a:ln>
            <a:noFill/>
          </a:ln>
        </p:spPr>
        <p:txBody>
          <a:bodyPr anchorCtr="0" anchor="t" bIns="45700" lIns="91425" spcFirstLastPara="1" rIns="91425" wrap="square" tIns="45700">
            <a:normAutofit lnSpcReduction="20000"/>
          </a:bodyPr>
          <a:lstStyle/>
          <a:p>
            <a:pPr indent="-342900" lvl="0" marL="411480" rtl="0" algn="l">
              <a:spcBef>
                <a:spcPts val="0"/>
              </a:spcBef>
              <a:spcAft>
                <a:spcPts val="0"/>
              </a:spcAft>
              <a:buSzPts val="2280"/>
              <a:buChar char="●"/>
            </a:pPr>
            <a:r>
              <a:rPr lang="en-US" sz="2400"/>
              <a:t>Low Tolerance </a:t>
            </a:r>
            <a:r>
              <a:rPr i="1" lang="en-US" sz="2000"/>
              <a:t>(being abstinent for as little as three days)</a:t>
            </a:r>
            <a:endParaRPr/>
          </a:p>
          <a:p>
            <a:pPr indent="-342900" lvl="0" marL="411480" rtl="0" algn="l">
              <a:spcBef>
                <a:spcPts val="700"/>
              </a:spcBef>
              <a:spcAft>
                <a:spcPts val="0"/>
              </a:spcAft>
              <a:buSzPts val="2280"/>
              <a:buChar char="●"/>
            </a:pPr>
            <a:r>
              <a:rPr lang="en-US" sz="2400"/>
              <a:t>Mixing with other drugs  </a:t>
            </a:r>
            <a:r>
              <a:rPr i="1" lang="en-US" sz="2000"/>
              <a:t>(Either  uppers or downers)</a:t>
            </a:r>
            <a:endParaRPr i="1" sz="2400"/>
          </a:p>
          <a:p>
            <a:pPr indent="-342900" lvl="0" marL="411480" rtl="0" algn="l">
              <a:spcBef>
                <a:spcPts val="700"/>
              </a:spcBef>
              <a:spcAft>
                <a:spcPts val="0"/>
              </a:spcAft>
              <a:buSzPts val="2280"/>
              <a:buChar char="●"/>
            </a:pPr>
            <a:r>
              <a:rPr lang="en-US" sz="2400"/>
              <a:t>Type of drug / potency </a:t>
            </a:r>
            <a:endParaRPr/>
          </a:p>
          <a:p>
            <a:pPr indent="-342900" lvl="0" marL="411480" rtl="0" algn="l">
              <a:spcBef>
                <a:spcPts val="700"/>
              </a:spcBef>
              <a:spcAft>
                <a:spcPts val="0"/>
              </a:spcAft>
              <a:buSzPts val="2280"/>
              <a:buChar char="●"/>
            </a:pPr>
            <a:r>
              <a:rPr lang="en-US" sz="2400"/>
              <a:t>Using alone  </a:t>
            </a:r>
            <a:r>
              <a:rPr i="1" lang="en-US" sz="1800"/>
              <a:t>(Stigma)</a:t>
            </a:r>
            <a:endParaRPr sz="2400"/>
          </a:p>
          <a:p>
            <a:pPr indent="-342900" lvl="0" marL="411480" rtl="0" algn="l">
              <a:spcBef>
                <a:spcPts val="700"/>
              </a:spcBef>
              <a:spcAft>
                <a:spcPts val="0"/>
              </a:spcAft>
              <a:buSzPts val="2280"/>
              <a:buChar char="●"/>
            </a:pPr>
            <a:r>
              <a:rPr lang="en-US" sz="2400"/>
              <a:t>Age and physical health</a:t>
            </a:r>
            <a:endParaRPr/>
          </a:p>
          <a:p>
            <a:pPr indent="-342900" lvl="0" marL="411480" rtl="0" algn="l">
              <a:spcBef>
                <a:spcPts val="700"/>
              </a:spcBef>
              <a:spcAft>
                <a:spcPts val="0"/>
              </a:spcAft>
              <a:buSzPts val="2280"/>
              <a:buChar char="●"/>
            </a:pPr>
            <a:r>
              <a:rPr lang="en-US" sz="2400"/>
              <a:t>Previous, non-fatal OD</a:t>
            </a:r>
            <a:endParaRPr/>
          </a:p>
          <a:p>
            <a:pPr indent="-342900" lvl="0" marL="411480" rtl="0" algn="l">
              <a:spcBef>
                <a:spcPts val="700"/>
              </a:spcBef>
              <a:spcAft>
                <a:spcPts val="0"/>
              </a:spcAft>
              <a:buSzPts val="2280"/>
              <a:buChar char="●"/>
            </a:pPr>
            <a:r>
              <a:rPr lang="en-US" sz="2400"/>
              <a:t>Confusion </a:t>
            </a:r>
            <a:endParaRPr/>
          </a:p>
          <a:p>
            <a:pPr indent="-342900" lvl="0" marL="411480" rtl="0" algn="l">
              <a:spcBef>
                <a:spcPts val="700"/>
              </a:spcBef>
              <a:spcAft>
                <a:spcPts val="0"/>
              </a:spcAft>
              <a:buSzPts val="2280"/>
              <a:buChar char="●"/>
            </a:pPr>
            <a:r>
              <a:rPr lang="en-US" sz="2400"/>
              <a:t>Old age</a:t>
            </a:r>
            <a:endParaRPr/>
          </a:p>
          <a:p>
            <a:pPr indent="-342900" lvl="0" marL="411480" rtl="0" algn="l">
              <a:spcBef>
                <a:spcPts val="700"/>
              </a:spcBef>
              <a:spcAft>
                <a:spcPts val="0"/>
              </a:spcAft>
              <a:buSzPts val="2280"/>
              <a:buChar char="●"/>
            </a:pPr>
            <a:r>
              <a:rPr lang="en-US" sz="2400"/>
              <a:t>Mode of administration </a:t>
            </a:r>
            <a:r>
              <a:rPr i="1" lang="en-US" sz="2400"/>
              <a:t> </a:t>
            </a:r>
            <a:br>
              <a:rPr i="1" lang="en-US" sz="2400"/>
            </a:br>
            <a:r>
              <a:rPr i="1" lang="en-US" sz="2400"/>
              <a:t>(snort, oral, skin pop, muscle, vein)</a:t>
            </a:r>
            <a:endParaRPr/>
          </a:p>
          <a:p>
            <a:pPr indent="-342900" lvl="0" marL="411480" rtl="0" algn="l">
              <a:spcBef>
                <a:spcPts val="700"/>
              </a:spcBef>
              <a:spcAft>
                <a:spcPts val="1200"/>
              </a:spcAft>
              <a:buSzPts val="2280"/>
              <a:buChar char="●"/>
            </a:pPr>
            <a:r>
              <a:rPr b="1" i="1" lang="en-US" sz="2400">
                <a:solidFill>
                  <a:srgbClr val="7FC9FF"/>
                </a:solidFill>
              </a:rPr>
              <a:t>Shame and stigma kill</a:t>
            </a:r>
            <a:endParaRPr b="1" sz="2400">
              <a:solidFill>
                <a:srgbClr val="7FC9FF"/>
              </a:solidFill>
            </a:endParaRPr>
          </a:p>
        </p:txBody>
      </p:sp>
      <p:sp>
        <p:nvSpPr>
          <p:cNvPr id="210" name="Google Shape;210;p11"/>
          <p:cNvSpPr/>
          <p:nvPr/>
        </p:nvSpPr>
        <p:spPr>
          <a:xfrm>
            <a:off x="7060353" y="6400800"/>
            <a:ext cx="20836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Prevent Overdoses?</a:t>
            </a:r>
            <a:endParaRPr sz="1800">
              <a:solidFill>
                <a:schemeClr val="lt1"/>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897650" y="701850"/>
            <a:ext cx="5618700" cy="5454300"/>
          </a:xfrm>
          <a:prstGeom prst="rect">
            <a:avLst/>
          </a:prstGeom>
        </p:spPr>
        <p:txBody>
          <a:bodyPr anchorCtr="0" anchor="ctr" bIns="91425" lIns="91425" spcFirstLastPara="1" rIns="91425" wrap="square" tIns="91425">
            <a:normAutofit/>
          </a:bodyPr>
          <a:lstStyle/>
          <a:p>
            <a:pPr indent="0" lvl="0" marL="68580" rtl="0" algn="l">
              <a:lnSpc>
                <a:spcPct val="115000"/>
              </a:lnSpc>
              <a:spcBef>
                <a:spcPts val="700"/>
              </a:spcBef>
              <a:spcAft>
                <a:spcPts val="1200"/>
              </a:spcAft>
              <a:buClr>
                <a:srgbClr val="000000"/>
              </a:buClr>
              <a:buSzPts val="6270"/>
              <a:buFont typeface="Arial"/>
              <a:buNone/>
            </a:pPr>
            <a:r>
              <a:rPr lang="en-US" sz="6600"/>
              <a:t>Reducing the Chance of an Opiate Overdose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ph type="title"/>
          </p:nvPr>
        </p:nvSpPr>
        <p:spPr>
          <a:xfrm>
            <a:off x="457200" y="512075"/>
            <a:ext cx="85275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Preventing Fatal Overdoses</a:t>
            </a:r>
            <a:endParaRPr b="1" sz="6600"/>
          </a:p>
        </p:txBody>
      </p:sp>
      <p:sp>
        <p:nvSpPr>
          <p:cNvPr id="223" name="Google Shape;223;p13"/>
          <p:cNvSpPr txBox="1"/>
          <p:nvPr>
            <p:ph idx="1" type="body"/>
          </p:nvPr>
        </p:nvSpPr>
        <p:spPr>
          <a:xfrm>
            <a:off x="460375" y="2164674"/>
            <a:ext cx="4038600" cy="5238600"/>
          </a:xfrm>
          <a:prstGeom prst="rect">
            <a:avLst/>
          </a:prstGeom>
          <a:noFill/>
          <a:ln>
            <a:noFill/>
          </a:ln>
        </p:spPr>
        <p:txBody>
          <a:bodyPr anchorCtr="0" anchor="t" bIns="45700" lIns="91425" spcFirstLastPara="1" rIns="91425" wrap="square" tIns="45700">
            <a:normAutofit/>
          </a:bodyPr>
          <a:lstStyle/>
          <a:p>
            <a:pPr indent="-381000" lvl="0" marL="457200" rtl="0" algn="l">
              <a:spcBef>
                <a:spcPts val="0"/>
              </a:spcBef>
              <a:spcAft>
                <a:spcPts val="0"/>
              </a:spcAft>
              <a:buSzPts val="2400"/>
              <a:buChar char="●"/>
            </a:pPr>
            <a:r>
              <a:rPr lang="en-US" sz="2400"/>
              <a:t>Carry </a:t>
            </a:r>
            <a:r>
              <a:rPr lang="en-US" sz="2400"/>
              <a:t>naloxone </a:t>
            </a:r>
            <a:endParaRPr/>
          </a:p>
          <a:p>
            <a:pPr indent="-381000" lvl="0" marL="457200" rtl="0" algn="l">
              <a:spcBef>
                <a:spcPts val="0"/>
              </a:spcBef>
              <a:spcAft>
                <a:spcPts val="0"/>
              </a:spcAft>
              <a:buSzPts val="2400"/>
              <a:buChar char="●"/>
            </a:pPr>
            <a:r>
              <a:rPr lang="en-US" sz="2400"/>
              <a:t>Don’t mix drugs</a:t>
            </a:r>
            <a:endParaRPr/>
          </a:p>
          <a:p>
            <a:pPr indent="-381000" lvl="0" marL="457200" rtl="0" algn="l">
              <a:spcBef>
                <a:spcPts val="0"/>
              </a:spcBef>
              <a:spcAft>
                <a:spcPts val="0"/>
              </a:spcAft>
              <a:buSzPts val="2400"/>
              <a:buChar char="●"/>
            </a:pPr>
            <a:r>
              <a:rPr lang="en-US" sz="2400"/>
              <a:t>Educate on </a:t>
            </a:r>
            <a:br>
              <a:rPr lang="en-US" sz="2400"/>
            </a:br>
            <a:r>
              <a:rPr lang="en-US" sz="2400"/>
              <a:t>OD prevention</a:t>
            </a:r>
            <a:endParaRPr/>
          </a:p>
          <a:p>
            <a:pPr indent="-381000" lvl="0" marL="457200" rtl="0" algn="l">
              <a:spcBef>
                <a:spcPts val="0"/>
              </a:spcBef>
              <a:spcAft>
                <a:spcPts val="0"/>
              </a:spcAft>
              <a:buSzPts val="2400"/>
              <a:buChar char="●"/>
            </a:pPr>
            <a:r>
              <a:rPr lang="en-US" sz="2400"/>
              <a:t>Know Your Source</a:t>
            </a:r>
            <a:endParaRPr sz="2400"/>
          </a:p>
          <a:p>
            <a:pPr indent="-381000" lvl="0" marL="457200" rtl="0" algn="l">
              <a:spcBef>
                <a:spcPts val="0"/>
              </a:spcBef>
              <a:spcAft>
                <a:spcPts val="0"/>
              </a:spcAft>
              <a:buSzPts val="2400"/>
              <a:buChar char="●"/>
            </a:pPr>
            <a:r>
              <a:rPr lang="en-US" sz="2400"/>
              <a:t>Don’t Use Alone</a:t>
            </a:r>
            <a:endParaRPr sz="2400"/>
          </a:p>
          <a:p>
            <a:pPr indent="0" lvl="0" marL="457200" rtl="0" algn="l">
              <a:lnSpc>
                <a:spcPct val="80000"/>
              </a:lnSpc>
              <a:spcBef>
                <a:spcPts val="1300"/>
              </a:spcBef>
              <a:spcAft>
                <a:spcPts val="0"/>
              </a:spcAft>
              <a:buNone/>
            </a:pPr>
            <a:r>
              <a:rPr lang="en-US" sz="2400"/>
              <a:t>	Sober sitter</a:t>
            </a:r>
            <a:endParaRPr sz="2400"/>
          </a:p>
          <a:p>
            <a:pPr indent="0" lvl="0" marL="457200" rtl="0" algn="l">
              <a:lnSpc>
                <a:spcPct val="80000"/>
              </a:lnSpc>
              <a:spcBef>
                <a:spcPts val="1300"/>
              </a:spcBef>
              <a:spcAft>
                <a:spcPts val="0"/>
              </a:spcAft>
              <a:buNone/>
            </a:pPr>
            <a:r>
              <a:rPr lang="en-US" sz="2400"/>
              <a:t>	Never Use Alone</a:t>
            </a:r>
            <a:endParaRPr sz="2400"/>
          </a:p>
        </p:txBody>
      </p:sp>
      <p:sp>
        <p:nvSpPr>
          <p:cNvPr id="224" name="Google Shape;224;p13"/>
          <p:cNvSpPr txBox="1"/>
          <p:nvPr>
            <p:ph idx="2" type="body"/>
          </p:nvPr>
        </p:nvSpPr>
        <p:spPr>
          <a:xfrm>
            <a:off x="4797200" y="2286175"/>
            <a:ext cx="4572300" cy="5117100"/>
          </a:xfrm>
          <a:prstGeom prst="rect">
            <a:avLst/>
          </a:prstGeom>
          <a:noFill/>
          <a:ln>
            <a:noFill/>
          </a:ln>
        </p:spPr>
        <p:txBody>
          <a:bodyPr anchorCtr="0" anchor="t" bIns="45700" lIns="91425" spcFirstLastPara="1" rIns="91425" wrap="square" tIns="45700">
            <a:normAutofit/>
          </a:bodyPr>
          <a:lstStyle/>
          <a:p>
            <a:pPr indent="-381000" lvl="0" marL="457200" rtl="0" algn="l">
              <a:spcBef>
                <a:spcPts val="1300"/>
              </a:spcBef>
              <a:spcAft>
                <a:spcPts val="0"/>
              </a:spcAft>
              <a:buSzPts val="2400"/>
              <a:buChar char="●"/>
            </a:pPr>
            <a:r>
              <a:rPr lang="en-US" sz="2400"/>
              <a:t>“Taste” the shot</a:t>
            </a:r>
            <a:endParaRPr sz="2400"/>
          </a:p>
          <a:p>
            <a:pPr indent="-381000" lvl="0" marL="457200" rtl="0" algn="l">
              <a:spcBef>
                <a:spcPts val="0"/>
              </a:spcBef>
              <a:spcAft>
                <a:spcPts val="0"/>
              </a:spcAft>
              <a:buSzPts val="2400"/>
              <a:buChar char="●"/>
            </a:pPr>
            <a:r>
              <a:rPr lang="en-US" sz="2400"/>
              <a:t>Don’t use opiates</a:t>
            </a:r>
            <a:endParaRPr sz="2400"/>
          </a:p>
          <a:p>
            <a:pPr indent="-381000" lvl="0" marL="457200" rtl="0" algn="l">
              <a:spcBef>
                <a:spcPts val="0"/>
              </a:spcBef>
              <a:spcAft>
                <a:spcPts val="0"/>
              </a:spcAft>
              <a:buSzPts val="2400"/>
              <a:buChar char="●"/>
            </a:pPr>
            <a:r>
              <a:rPr lang="en-US" sz="2400"/>
              <a:t>Test drugs for fentanyl</a:t>
            </a:r>
            <a:endParaRPr sz="2400"/>
          </a:p>
          <a:p>
            <a:pPr indent="-381000" lvl="0" marL="457200" rtl="0" algn="l">
              <a:spcBef>
                <a:spcPts val="0"/>
              </a:spcBef>
              <a:spcAft>
                <a:spcPts val="0"/>
              </a:spcAft>
              <a:buSzPts val="2400"/>
              <a:buChar char="●"/>
            </a:pPr>
            <a:r>
              <a:rPr lang="en-US" sz="2400"/>
              <a:t>Partner Agreement Checklist</a:t>
            </a:r>
            <a:endParaRPr sz="2400"/>
          </a:p>
          <a:p>
            <a:pPr indent="-381000" lvl="0" marL="457200" rtl="0" algn="l">
              <a:spcBef>
                <a:spcPts val="0"/>
              </a:spcBef>
              <a:spcAft>
                <a:spcPts val="0"/>
              </a:spcAft>
              <a:buSzPts val="2400"/>
              <a:buChar char="●"/>
            </a:pPr>
            <a:r>
              <a:rPr lang="en-US" sz="2400"/>
              <a:t>Use less if </a:t>
            </a:r>
            <a:br>
              <a:rPr lang="en-US" sz="2400"/>
            </a:br>
            <a:r>
              <a:rPr lang="en-US" sz="2400"/>
              <a:t>tolerance is low</a:t>
            </a:r>
            <a:endParaRPr sz="2400"/>
          </a:p>
          <a:p>
            <a:pPr indent="-198120" lvl="0" marL="411480" rtl="0" algn="l">
              <a:spcBef>
                <a:spcPts val="700"/>
              </a:spcBef>
              <a:spcAft>
                <a:spcPts val="1200"/>
              </a:spcAft>
              <a:buSzPts val="2280"/>
              <a:buNone/>
            </a:pPr>
            <a:r>
              <a:t/>
            </a:r>
            <a:endParaRPr sz="2400"/>
          </a:p>
        </p:txBody>
      </p:sp>
      <p:sp>
        <p:nvSpPr>
          <p:cNvPr id="225" name="Google Shape;225;p13"/>
          <p:cNvSpPr/>
          <p:nvPr/>
        </p:nvSpPr>
        <p:spPr>
          <a:xfrm>
            <a:off x="5022693" y="6412468"/>
            <a:ext cx="41213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What Is A Partner Agreement Checklist?</a:t>
            </a:r>
            <a:endParaRPr sz="1800">
              <a:solidFill>
                <a:schemeClr val="lt1"/>
              </a:solidFill>
              <a:latin typeface="Corbel"/>
              <a:ea typeface="Corbel"/>
              <a:cs typeface="Corbel"/>
              <a:sym typeface="Corbel"/>
            </a:endParaRPr>
          </a:p>
        </p:txBody>
      </p:sp>
      <p:sp>
        <p:nvSpPr>
          <p:cNvPr descr="data:image/jpeg;base64,/9j/4AAQSkZJRgABAQAAAQABAAD/2wCEAAkGBxMSEhUUExQWFRUXFRQXFRgYGBYXFxgVFxQWFxcXFxcYHSggGBwlHBQUITEhJSkrLi4uFx8zODMsNygtLisBCgoKDg0OGhAQGywkICQsLCwsLCwsLCwsLCwsLCwsLCwsLCwsLCwsLCwsLCwsLCwsLCwsLCwsLCwsLCwsLCwsLP/AABEIAJYBUAMBEQACEQEDEQH/xAAcAAABBQEBAQAAAAAAAAAAAAADAQIEBQYABwj/xAA/EAACAQIEAwYDBQgCAgEFAAABAhEAAwQSITEFQVEGEyJhcYEykaEHQlKx0RQjYnKSweHwM/FTgsIVQ2Oisv/EABoBAAIDAQEAAAAAAAAAAAAAAAECAAMEBQb/xAA1EQACAgEDAgMGBgICAgMAAAAAAQIRAxIhMQRBEyJRBTJhcYGRobHB0eHwFCNC8WJyBhVS/9oADAMBAAIRAxEAPwDxCgMJFEB1Ag6oE4ioQ6KhBahBDUIcKhB4FAahCKgKOFQghFQjOFEA2KhByigFD6AwlEAgFQlD4oDUKFoWShwSpYUhWSgmFoQLRsFBVpSaUxGsg8qOpg8Oxt2xPOipAcGR2wzDlPpT6kV6WCIiiASoQ6oQWoQSoQWoQSoQWoQ6oQ6oQSoQ6oQcDUChGqAHxQGoSoQWoQeBSjpHFalgaOy0bJQ2oA6aIDgKhB5pRhlMKcKAQlAYHFEWjookHJQYUEilGEIokoSKgAhWlsehQKFhSCLQYw5bdLqDpCi3QslDbiUUwNA6YAhqBHIahKFPnr61NQrhYNsMh6j0/SmUxHjBtgPwsD66GmU0I8bQC5hnXdTTWhaYKiA6oQ6oQ6oQ6gQ6iQ41CCVCCioQ41CBKUsOqEHRQCOWoFHGgQQUQFlwbgV7EsotocpYLnIhB115+gq2GKU+CjNnhiXme/oaDjn2a4zDgsAt5QJ8HxefhP8AarJdPJcblMOtxt1LYyNrCuxIVWYjcAEkewqhJvhGpuK5ZLtcFxLglbF1gN4Rv0pljm96Flmxx2cl9yHkj/edVstW62GlahKHRQDQyKYWjgKhNxwXSlsahYiiQUUApiQKhNgoSlsahRIobMI9daDQQgFKMhy0A2Nc0yA2IoqNgSGuKKZKGBaNkocKDJZ00KDaHKKAaTCKxGxqWRxRzqp+JQfofpTKbK3iQB8Ch2JX11FOshW8XoR24e/KG9D/AGp1NFbg0R2tkbgijYoyiQ6oQWahDqhDqhDqhAtKWHAVCIU1AirQZEOUE6AEnoNaiVkcq5Ljg/ZjE4h0UWnVXMZ2UhQB8R16VbHDNtbFGTqscE91Z7QmFt2RYQDKqlUQRHvXUjHakeeyTWpOXdmuyKwjf+1U3RppNUZN+6tPcRrWSXLZguXMT97MAJOla4QdKUDmZcytwyp0uCZhO7Ozll6Ny9H0IoS1Llbhx+G+JWv735Mv247DriR32GK98PiWQO8X15sOp351i6jDr3SpnX6Hq1i8rlcfuzyfH8OuWmKXUZGHJgQf81zWpRdNHdi4zVxdgO60pdQdIPu6axdJuvs14TYYm7eQXGDRbVtVBHMjmZPOuh02BOOtnG9odW4ZVhW21lP27vC5j75CqoV8gCiB4AFkxz0rJnfnZ0ukjWJfHcoClU2aGhoWjYKEZaNkoIq0oyCigEWKAToqEO1obB3EiiCgiCgwoG41qBOy0BqOAqEpDwtSyUIRUBQ2TUBbCA6bUKGsVagVRxUVLA0goJ6z5HX86KbEcUCuYVDuseamPoadZCt4kyPc4Yp+F/ZtKZZBHiZGvYC4uuWR1Gop1JMRxaIxFMKdUIJUISAKQto6KJB1y0ymGBB3gggweetRprkVNNWhFoMZG4+zG2qXmusdcpVVjQyRqTyrb0kLuVnJ9p56qFfE9S4ZeOJzZR8I1g6BgfhnmdJrbJaTlwk5tpIrO0V4/uxsVaauwxMnVTdJE/s1fKqxEwTqOUkyT5kkkzSZ4q6LOjyzacm7NXZvBxrr61kao6cXqW5ExvA8Pc+O0PVZU/NYqyObJHhlcumwvmJUXexds62rtxPInMP1q9dZJcqzNP2fCXDr6FX2h4UmHw7vi7q3baqSEIEs33VXNJBJI2pM2fHODuKG6bpM2PItE39DxRAXICgkk6ASST0HM1wNLb2PW6lW5ueB/ZrddRcxJNpdwgg3CPPktbMXSN++c/P7QjFf61fxLPgSLavd2i5VVwANzvuSdzXYxwUcelHl+oyynnWSXLdGG7TWw2LxBB/+9d//AKNefzS/2S+Z7Tp4/wCqPyKo26r1FtDCtGyCZaIB6igEIB0oMIu9AhxTpRBQxwRR2JuEsqKVjJhGcDzpaY1oAwFElIZlokaFAoEQ4moHgRmqAsHmo0LYRWoUMmPgUCDcpqE3QRWPMVA/M6aATjUJQ4HpIqWBxOZQ24B9Rr8xTKbRXLGmBfA2z1X01FOsjK3hI1zhh+6wb6H606yJlbxtFnb7NYh8QcOlss4J1gquUEjPLfdMaVb4E9emitdXieNZL2f3PQ+yHY5MI3e3ct26NAIlEPMqDufOtuLp1Dd8nL6jrXk8q2X5mx4xwjCY23F62jEaAzDj+VhqKeUL2kiiOZw3g6Z5T2p+zm/h5uYeb9qdh/yL6qPi9R8qyZOna93c6eHroyVT2f4F/wBh+GN+y2kRSLrs5aRBWDz5gQRWzBHRBNnJ6zJ4mZqLs9N4RwoYe0LaHbUk7kncmhKVseGPSqAcX4Gt8hiPEN40n/NWY8rjsUZ+lWR6u5VcJZLF4220DRqatyJzjqMvTyhiyvG+5qbViDptWRs6ijXBIZKWx6KTimOu2EdltNdiMoUaliYAI5CedXKMZdzNKU4Pgytrsfexl3v+IGZ+G0p+EdP4R6anrQmoPYsxznHdfyavhfZzCYeDZsW0P4olv6jrVaio8ItnOU/edlk9sHSKNiNGT7UYfC2GF52K3PuosS5G0jp51bHK4ozT6WM5L1PJcTwu9duE27buXJY5VJ1JkydhvXJy4pOflV2ejwZ4RglJ1RKudiceEznDsAOWZC39IaaX/Gyeg3+Zgv3iiuYdgSCIIOoIgg85Bqh7Oma0rVoG1ipqFcRy2NKmoOktuBdmMTjGy2LRYDdvhQernT23o6gUO4r2UxmFnvrDqPxAZk/qWRU1oij6FYKHIeORoAoksd3UjSpdEoZ3FGwNDL1sgjShyEEVmiF7nFYoAOYGiTcatRgQhFAYcAKgNjoqBoQTR2BuOS5QaCpBARS0MKRUCKZobEOBogsdFQg0rUsDR9KXeHWri/AI6RG21d1TknyeUeKElVERsDb6EGdgd/8AFNqYmiIYYZCgDANBkSJI8weVDU09guEWqaIicIdWLW7kKdcrLOvrO31pvEVborWCSlcXt6MTBYpVuFWAtXDuSBDdIPMedNKDatboSGZRnpl5X+fyLi5bI85qhNM2NNHWsw03FR0SOopu0vBzdhrY8Q35VfgzadmYet6R5PNDki2Xx6je3A/ERP0pn4L9RY/5aXYvOEYp3Qi4VLDoIHpVGSKT2NuGcpRqbVkpMQBIMiOcyKRxLFJD2tcx+dCw6QVtpE6zJGkx6g7R50z5EjK0VvE8PjrnhtXLVhPxwblz2BAUfWinBfEjU38CBw/sNYVjcvu+IukyWdiAfYGfYk0JTsaENPBOxmWwpJy27aiSdgPlTJqiqSdmAxvaL9ofwGEWYB0P80HrWvpckGm4vcwdf0+SLSmtu3p/2Y3jrBr7suvwz5nKAT86891sovPJo9d7LhKHSY4y9B3BeB3sXc7uyhdok6gAKNCWJ0Akisq34NzpcnqXZv7LLNqHxbd62/drItg+Z+J/oPI1BHK+Df2bYRQiKEUCAqgKAPIDb2qbgpBM0Dr5RJPtRA9ym4r2OwOJk3cOgJ+8s23nzKRPvNQmpruYzi/2OodcNfZf4bgDD0zLBHyNFNompPlGN4p9n+Pw8k2jcUfetHOPkPF9Ka7GVdmUVu0QYYQRuDoR7GhQyYmJsjSo2RIAcN0oaguJGfDGmUgaQeQiiASB0oB2Oa2PSirA0jlw55R7lR+ZpkmxW1Hlivhbi6sjAdYMf1bVHFkUkwBahQbHKfKhRLHaUNxth2QnahfqGvQRmI3o7MDtC28SR7+QP/VTSDV6hEuClaY2zFJqBPpXD3w3ka7rVHlIys5k1M1CNbjLQMa1AImW/OlZYiv4rgLd3wODrORhupjUelWY8koboz58EMvlkvkyDhM9sd3ccXLZmG1V1KgkATvtG+lWSqT1JUyjGpY1olK4/iv3LZUIjmfzFUto2JNBWUnT5Uo3IA2M0imuhNN7EG3ae2TtBO/lTtplaTiwWO4gtlDccyoG25J6Dzowg5OkCU1FamZDG9p716QWKJyRdBHmdz710MfTwhvW5y8+fLPZvb0LPhHaG4lsWrYU6mNCWk+9Jl6eEnqkVYusz4o+HBJ/R/uXOEx17OO/ud2ungAXMZ2Gxj86zTjjS8iv4m/Bk6hyvNLSvTbcqO032j2LJNuwveXho2aQiHzYfEfIVRGG9M6Lk2rR5xxbjmIxjzfuEgGQg8KD0UfmZNWxirplcpNK0QrGGYPAmP7VRmWOOxp6eWSVSQmLwxRoB5TrXFzRUZHocMnKNkzgV8peWCymGEqxB+EncelVKKezLW3FWjb4btdi8Pmm7nVSNLgzaGYMjxcutUxjkTaT49R5SxNJtc+ho+HfaHbcDvbZX+JDnHyOopvElH3o/YRYYy9yX32NNw7j2Gvf8d1STyJhvkaaOWEuGVzw5I8otG2ppzjBapOkVIEt6N65eb2xii9ME5DaLE/al51gX/yCMZPUr+XYbwZEbiPC8PiBF6ylzzZRI9G3Hsa9DgyrLjjkXdWJujJcY+yzDXdbLvZPIf8AInybxf8A7Va9xlk9TFcX+zLHWpKBb6j/AMZhv6Gj6E1NxtaZk8Xg7lo5biMjdGUqfkRQHQbhvBruJbLatM5G5Gij1Y6D3NTfsFJN7mnwP2aP8V1hzJVGX6tP9qDeStjTjw4E7yN/KmvxpP7fcuLfZxLEg2j4SJHh06SU99TvWWcZr3kdrDkwtJYmlfG1fp+rHWuF24ILNr1aY8oOn0pY0vgW5JykqaT+aRCv9l1YErbtzJ8VsmxcI5eJIBPrV8MuVLZ/f9zBm6TpJvzwr/1/YzvFeypM93N0jRlIRMQPMFQEvehAbzrRHPCW01TObn9nZcS1Ynqj+Jk8RgisxOhgyCpU/hdTqh8j7E1ZJOPyMSae3D9CL3RoWg0xdRUpMltHd8aGkOs4ODuKFNBtPkeqA7UG2g0uxzWyKiaA4tH0EMdlYEFIPKR9K79HkdVOy1weJW6JUgx0INI1RbGSlwSlt+lLY6Q5LXWo2SgGJtgANJGVp+lGL3oSUUlZnbVwXcQbqrn7sGBoJGnz+9A6kVrrTj0t1ZzFNZM7nFXp/v7l+uIS4AyMdInSCPJh86zOMoumjoRyQyLVFkrCpPiJpJPsXQV7jMXhgfECVPlz9akZVsCcL3RUcYZbds3bt1URQMzHkP1qxSSKpQbPIe0nbUX7n7ssLSfBm0LHm5GwnpyHvVkM0YjT6Ny2kLwvjuGukLeJst/5FBZD/Ou49R8quj1SMsvZ84ry/wB/v9Rf2sb3B/d3E12e0waR67j0q9yhNbnNljy45WmUvHeKOZXOZbVmklvZuVcvrOr8J6Io7nsz2d4y8XI/uU2HCDWJ9f8AFYf85nY/+uRMt3Le4AHzquXWSLI9BBIs8LfX/dasjnjk2kI+nlj3iQuLsrMI1gVg6naflOh0rejzEKyuR1adiCfSdapU3ZocU0Wb8Tt3c65lkqFiRIiInrz+dHW1PU06F8NOGlNXZZcD7OYm4NEhTHiOg9p1PLlWqMHNWjFKWh0zc8D7K2LYnEfvW85CjTXQGT7muV7VTww1rjvtuWYc83tF0aM4pLahUACgaAcq8nn6pzflt/PsaIwbdyIOJ4qqgszBQOZMCsvh5MjrkujAhYbtNYZwM4iYknKvsTWvD7Nn4kfEW17l7wtxbs2Np1YShBHUEEe0V7nGoqKUeDktNPzDvaKsAAxmOS0PGwnQAfeJOwAoNpclmLDPK6ivr2M32jx925NpbNtljUNkun0ymVnUaCd6qyPLflX6nS6XpulrVlk/xS+frXx2M73+ItAIAqRsgWyp6aIB/as7nnXPPpt+R1oYejkvKrXqtVfcHd4+0xes221nVMjfPl7DnSvqnxkin+BZH2bGtWHJJfW1/fqHt8QtsJR2tMBorHOmbKVJlthERtlk+9iywe6dP47r+/kVS6bNB1OKkvVbOrvt+OzstWV3WbltLyAnx2sswZ2U6xqNjPzitLjKS8yUl6r+/qc1ShjlWObg/SV19+Pwr8weFZM2VWyfwXAQZG51MhY9fhPUCqko3UXXwf8AJom8mlSnHV8Y/wAbN+vHPHLD3sDPx242kjlzgkajfY0zhJcoSOaP/GX9/Uz/AGj7PWb0sPjAjvBBdQOTqf8AlTyPsRvTRyOHu7r0EydNDP760vszzTinCWtPlIgxIA1Vl/FbP3l8txzq/acdUDlZITwz8PLz6+pW3ENJYaAG3NG2CkxhsjrR1ApHZCKlpgpo7vCKlJkto1XAe1oKlLjnYROrSOQNdmGVM8zl6WUeOD0Xshxqy5CqwVo2Ma9fenbtFMFpdGn/APqWQxcUjXRhqpHL0pdF8Fniadmi0RgRI1kb1X3Lu2xT8ZuuEKgb6T6/lV0Ersy53LTSMvhMWmHKsri4TmDAaDLEHTWTvG21bZpzVNUcfEo4JqUXfN/Iu+G8WF68vd22ZXtorgRltZSdyY/U1ny43CNN8N/U6ODKsmTyrlJNelF+JBgbVm5NytcGY7U9vsNggVLd7eG1u2QTP8bbIPr5VGkPBSlweMdq+02K4gwa8QqA+C2shF89dWaOZ9opHqovjoi9uSrwnDy1V6qLktReYDs5OpP0q7FP1RRmjS8rFu8DKNIO59KslKMd2Uxjkmq5Jlnhxg5tayZJRnaZswwniqitu2WtsR/sVzckEnR1sc9UbH2HqvQy3US06g0tNEtMRVa42VVZmOwUFifYUKbewbUVuXOA+zjGYgjvnGHt6eH47h8soML7k+lbsWCt2YcvUW6izfcE7D4LCQwth7g+/ch2ny5L7AVeoxiZ5TlLkvrl6B4RHmaDkRRKDivFUw4Ny84RddWIGbyRd3PoK5/V9O80WmaMUtLMfju31u4e7w7S20sra/yjnXnMXsWcPPlW3on+Z1MeXHJ1Y1eHYi4O8uuRtEnX+n7o1rZHAor/AFx2NHjRjsUuJusjEEDQwSNNTqNRvpV8YNDrTIkcGxt8N+5e4mupBygepEA+4NO2o78FkOnnkdJX8z0Pg/FMXeTuxfLvzbKFyJzZ3yxHprt6VbilPIqi9/y+LDm6Tp+mevJHb836JXz89geI7P3LjnumLrsXbQl9M2+66zOunU6UZdFKUvK7/ctx+1sWOC8VU+UlxX7/AA/TcpP3uHukiGNsw2Rsw00IMagb8hWZRyYp2t69HZ03LB1WKpWlJbWq+T32/EhX7wuEt3hDHcPqPZ1HTllA03pJOOR3e/x/dfsXwjLDFR02l/8An9m/v5n8iy4LhvA7X7gCAeFSVZI/GCQy9Bpr9K1dPi8r8R7ff9zm+0OoanGOCHmfLpp/Ls/vsDxeAUW2vFxbt/DbULJY7gTm101LSfTkEy9OlFzul225/Es6frpyyRwaXKXMndJfh24qlv8AcgYe66nNbuFT5EiskZODuLo6WTHCa05Ipl/h+JXwk37a3EgQXhDuSMnI7nYVtjnyabyRtfHb7f8ARyMnR4PE04JuMvRW19ft3Zd8E4qpICXGDTOS5qg5+FjJ8t9elaMOaL91/R8HP6vo5xtzimvWPP1Wy+PGwLtNwAn97aJQ7sFOg13HVaXPgaeqP1LfZ/XqvCybrtff+TC8awsLlvZihPgdYm234h0O+mxBg1XjnKD1L6m3P0+PqYeHL6P0+H7fYyWKslHyOAGiVYfBcX8az9RuPrW5xWSOuB5jJGfTZHiygrmGBqpWNsAbCf8AdHWJpE7iKlph3GvZ8qFhKhrIPIitqmmc+WOSC4PiF2ywKMdNt/8Aur4ZGuDLkwQnyjccL+0+6ECXVVvNv7kfpWiOVPkxT6Wa93cusH2uxRtubb+GBCrHNgDBO2lbMWOMnbVnNnknF6LouOC9srAWL1tyx0Ys7Nm9VJipmg7uLr6EwyUPfV/G27+g/jmMs3yrYdSWAEZVyqvTNG/pUxKVeZ7FfUSxyfkW/wACTwjGJgLDm+wtkkEc2YRso3JoZ5LJJUW9JGUFK1uZLj3a/E4091Yz27bGAEnvHnkSuuvRfrSaIrk1KT+b9B2B+y/FsslLaGCYZ1zE7xpOp8yKR5sS2Rd4OeX/AGVmO7OXrWlyy6/zKY9jsfapLLGS5EhhyRlbRDt2CDEflVKcTS9VcFtZlBJ0FWXBIp05G9iNxTHSBpz3IrndZk1JKJ1uhxODbluPwWMBGv1P96xrK1ybpYU+B+PCORoNo0JPPrVObI200W4caiqZYdl+AWcReNq4SM1tshBiHEQY56SY8qr/AMiGNXldL1+tEzRaVxNLwv7LspnEXS38Nvwr7sdSNtAAfOt2OMZdzFPO/wDijW4LhVnDrltW1XqFGp9W3NaopRWxmk5Sdtkkg+nkN6lkoquK8bw+HnO4zfhHjuf0jRf/AGIqnJmhD3mXY8M5+6jE8T7W4rEN3eEt5CZgkC7d9QPgT5H1rP8A5Lk6ijT/AIqirkyFgvswxOIY3sbeyzvmYvcI83aQPQTvyq+MZyKnkjHZGotcO4fw9DkVVInxvuSIG51PoKLwwW89wLJOW0TO8V7UG6cttCFZTBIgk6QVt7xqdTGwrPlyxS2NfT9NOUq5ZVfs8gd7vOYgfeMADMZgQJ0WK52XqU1pSPSdH7IabnkfPb0LjC4cOqJahrjNCoIVVULJmRrz20Ec50rjDWkk7k2bpT8BuU1pxxXNXbvtX/e/atw3LVxSyBgTsyo55coMZvaaDxTTaT37pP8Atl0c2KcVOUWlym1+u9fWidge0123aazGUEZcwkOnWATlnXaBqZmdavh1U4Q0P+THn9kYcuVZk77090/S63/F+nwKtcMx1ttm6AeFx/6n/wCJNZlBveDv8H/fkb3milWSNfivv+9Br6Ep+8EufhkQ4HNmO52gBp5nTm0m9Pn57ev9+ZXjpT/1Pyrn0+S/Wq9PkK1aaCoOhifONp67mqk3VGiWm1J8oLj7dy6qKx0trlQAAADrA5nr5VZOc5JJ9uCjBDFinKUVvJ23z/UN4GrW7slCwAYT4fASNHlvDI310pun9+6v9Pjvt9wdfU8NKVbr183/AI7b7/Dcl4q2bjB7TNcDDXOym4rbFWJIkcw20Hyo5Met6oO/m90U4MqxQ0Zkoteielr1Xo/Vc2XHZ3AOLyd6ng1YmQVygTqykgcvnV3T4ZKa1rb++hj67q8csMvClvwuzt/BmgwOMlAr6rpykgeXl5Vqhk2p8HNzYKlqhs/z/vqZvthwRHVrlsx1AMAg6iNdfXrpVObGovXE39D1MpLwsu/9/v5nnaqt1TYumBM222ZLnI+QncUcOXw3qXD5Lev6FdVDw5e+vdfqvj+v3A2gyubV0RcXnycdRNb5xTWqJ5GLlCThPZrYc+GIrO0XgrqGjpRNQIpNKGyoW0fWm1DabB3LQ5iKeM32K5Yk+QJwZO1Wxz1yZ5dM/wDiXXZe9fsOTafIYOmhB0/CwIrf0uZSemzldd07UdclwRePJdNzPcuFmJnpB6wNB7VZnai+ROlVx2hS/Ms+HYrFMijv3VRyTwT5sywWPrSrLJpO7D/jY4yaUasvLeGUw1x2ckEEuSTqPOmllkkCOCDdG47AcJ/Z7ffMP3rzlnXLb5R0LDUnoQOtY4yk15jdKMU/KbFMfPLXyo2LRIwt+Wj+9EFEsqJ2moQk5dNvpUCrBXkUiCAfLSPlUJZn+JdhsFfkm13bfjtfuyP/AFHgPyquWOMi2OWUe5huOdhLuHVrlp++trJbTK6qBJOWYYATqNfKsuTp63RqxdTezKThOLFu6lwfdYE+YOjD5E1zOq6fxsUoeq/v4mzUeu4LiavbktoOc6FSJBJ5aVT7HnKcKm/NB0/iv4qjFnjT27lFxXtlh7WiHvT/AAfD7uf7A12Z9XCHG7Fx9JOW72RiON9qcVfBC3O6QmMtrQnpL/EfSQPKs3+VObo1x6WEfiP7L8Cw7F2xGJEJJdEPi03lok7bD+qty6La5/gDL4sEtKNfZ4/g8MrKltLMAFAWDXHAMFiizJ1WCC/PY6VYoQhwYHKc3uZHtH9oN3ULFqdnuQbh/ksg6erR6UJZPQeOJf8AIxljF3b7FgTJJJu3DmKzvlGy+gFZM+VR3l9jp9F0eTqJacS+b7IvMCi2xCmSYzMxlm9T/auRlyym7Z7Hpehx9PGo7vu/Ut3wBAQsR41zjWcqcmYxA9BJ+YovE0k333+gI9VGTkop+V1xy/RL9ePjsFbCmyyGQCRmUidNSNZA10OlFxljaYqyw6iMo1a4f9TCYVbOdWuWwQDJC6Bo1gqT+RHvRhLHqTkvt+wmVZtDjjnvW18r5P8AdM0li1hMTNy94SoOW0pMxroo+9O+gG/Ot0XhzeafPp/eThy/zOjax4d03vJ8fX0+/wAjPXMNbLkKj25PhU+MxyBHhP51hcYuVJNfj/J24ZMsYJykper4/dfkDxuCa2fFBnmDMxE+em3tS5McoPcsw54ZFcQCTVZc6JmHadIn0qyO5mybKy8XDW2thr3dqoBRFADSdyxiZPi59a2qMdNzpLhHLeTJHI44rbe7b2rtS422IFnB2e8/dwkBvE501UiQOuumtVRjDX5dueTVPLm8Osm/Gy+a7/wRMNYIMBmyjlJy+Xh5VTFS4t0aZyi/M0r9e/3LDimJKWHIOuUx8qvm6iZMGNTzJMwa8butbS2xkICAfvQTJBPMTVWROSS9DtY8EIzlNLd1fptsOxOBzkMF1Kj59aWGRxK82NSuvuP4jwovbC6rfQBkJM5hG3nGo9PQR0emy6Hplw+DzftXpP8AIi8sF5o8pd1/eCBw/Fd4sn4how3gj8605IaWefhk1IKyg9KSh7AthxU0k1FWVU1ito3umCv2Dy1p4zXcWUWRTp5VbyIGwuIysDO1NFuLtFc4RmtLCYp85/2KMs0pciw6aEV5R+Fdk2n2p8fUOOxVl6VS3PUuyXYe7eCXcUDat6N3Z+O50DD7in5noN66EsmqKVHKhi8PJJ3ZvLmDE6QPQae1LpLHIGcMev0qUCwlvD+9QNk6yjc/0oEJiuZCzJ59BQDQ3EX1tgs5gCpZEVtviq3lDIRlO3X3HKlUr4Hcae5Sds+Nrh8LcP3rgNtR5sCCfQLmPsBSSlSGhG2eO8Ivm5ibVozlZ1U+k6xPlWXwk2a3laRs+D424veWSFa2yFcpkATImR0muZ0MouUn68j5rpMQ9nUP3R83/Wut4UPQo8efqcvZi2DOQTM/E+9Hw4rhB8afdmIxeDu4e+0MMsnx5hlynkZ1nyrVHK+TSupXcecfcylMOAgPxOB425SWI6f4rLOavcSnLhUVB4WA2a60k67yx/3qapnnpVFG7o/ZrzS1TdR/P5fuSu/iANANgNqxtOTtnq8bhhgoY1SD2cRVcoGmGVNFngeKMkxBmNxMEGQwB5jXy12NInKHAMuKOWrvvxtzyv7v6Mu8Bx5gPEquPPT12EEHnI1ga6CjHqZR97cyZvZ8Ze43H8f5Vdt6W+25ZpetPh8x7xnVv+NYC5ioJbQEhBsPQk6mrbxzxXu2u397GRxz4+p0rSk17z3dXxyrl3+u2yIWDYXXCIGztsNGHudCo+dZ4RWR6Unf3/b9TZmk8EHkyNUvo/1v8Cbiv2iwchJJygwrZioaeXxLp5CrZwzYnX8/yZsOTpepWtVzW6q6+PD+7K6/xPvDLGTEchAGwgbVRLI5Pc3Y+mWNVH5h+FY4pcBRQ7HRZnTQ6jXpzNPhm4ytK2U9XgWTG1N0u5M4ZxSxb7xmzXGysubN4WdhtGhOvOdpOlXYZwhbdt+vYy9V0+fLphFqKtOq3SX4fh8NyG3Ec8bACYCgAa7mB6D5VQ8rlybI9MsfF/Xdkqys00VZTJ0TrNqKuSM8pWV/aW5+5YeVLlexo6KP+yzM8D4OXYM3wj60nvbHQzZljW3JpsJhQ1wn7qiB61IRuXyMOXK4467smYjh6uQTow2NaKXBj8RrdGI7TYW1hb631ZUS4SLoBLQ/XKPfb9K34ZqcdEuTz3tDpvCl40Fs3v8AMiJfVlU7Z1D5dMwBJWWXlqp38jsRTaHExKakMLdPrUsnyM+l4c9azOD7G5TXckJf6H2NVuHwLFL4itdn4l060FGuGM3fKAPYU/CasU2uSt40+GW/Zvspi8Y+WyngBhrjaW19TzPkoJq6EPE4M+TJ4fvHtXZLsPhsEA0d9f8A/K4Gh/8AxpsnrqfOtUMMYGDL1E57djR4loGpq20iijrVsDUzQciKI++APfT60UyUMW2RtpRIPZCASTlUbk6AD1qWiUUGP7UJakWvG22b7o9PxflSOQ6iUGJ4s1w/vGJ9dvYbCksagVi5ctgm0w16iR6gbTQ+Qb9TPcewVy5L3M7N5kER0AAgVROEubNOOceKKHhSqt1HBByup89DNU6n3LXBNG74a9oMxkkwNgetYfZ+FRuxczexdLjrXn8q7OpGTSxl3HW/P+mipIGmR5pxHgveYh2LkpnOWdAATO1UZJt8G/FCKjbNVwjhVhFE5j6rC+w3b1+lLHFHl7izzS4jsG49wbCX1Egq40DopDeh5EetGai0N0/U5cUrTPP+I8EuWSY/eoJ8Sgg+6nb2msKnF/A9Dg6+MlUtmVQxFO4GyPUrsFTE0rgaI9SSrGNIqmWJM0Qzpk6xjyNiQeoP96qcGt0WupKmX3Ce0tyyxcBXaIlhJjmCRBPuelW4uonjd8/MwdV7NxdRFQbaXont9uF9ERr2IF52uFytxjml9RP86iR5DLp1pXJTlqun8f3LscHgxrGopxSrb9ns/j5voAx+KmJbNlGrbkn13IHKfPrS5G5UufiW4IKFtKr7en04v5F32Zx62LgBtC5cbcyQUBjQbidJOnMCtPTSWKVabf5HM9p4X1OJvxNMVx6Sf7enyb+JfDCDFXXAWLQINwwJ3VhbBG7GBJnRT5iNjgssmq27/scfxpdHhi9Xnfurt3Wr5K3S7v5O7DEdlcLcJhTaYbm2dPkRB5cuYpsnR4Z9q+Rmw+2eswpW9S/8ufvyVWK4V+zXAnei5OsRDKOWbcf7tWLJgWGVarO103XPrMbm4aa79n8g1wwKjYYq2UfFGzkKdif81nm72Ol060JtEqykLCfOiuNimT81yCtcFtTlIMfFrrTqorYq3nLzFNxHtbZtaBs5I0C6/M7CrFGT4Fk8caUjzvtJjLuIOZ2QCQQoMwNiSRzGk1t6dJHD9pa5p1SXNc3S5+a/6I/AW7u9DQS+ineV1Ehp01UCCPlWmW6OLDZmmJE6g1VRddGWNojeqlJM0OLQgmjyQ1nAsBwy5Hf4+7a/gOHykH+dWdSPYegpljxvliSzZY8K/qegdmexXB8QZtXmxMHUG6Br5qqq1WxwYyifVZls1R6JhsKlpRbtKqIohVUQAPIVekkY3JydsLl60QFXiLym5pJI00BMeelK1YyJuItFkUAkQZ8oorkjIz4N2+9oOe0f7p8qs1JAIvF+Npg1BIzt9xQdyOZJ5edVymFR3MNxfj9/Ff8AIwCjZF0Qe3M+ZmqrLAOGXQ6TpuNOvOiQclqdpG3OZ9qUKRMsnKP96UNQ2kkLcDAzyockpo86xbr3rxp4mjlpNZJppujbBprcOmNZRqxIpILfZBaC2OKknmPnFW6ZepXsS/2snnPvSttDpJnW78HXfkT+vvUTZH8B74ggTPnuZ/3ejuDYrsRx3LzNRwbBqoq8T2k6Un+OOpspcfxTvN1E9efz51bHEkXRzTjuQ0xw50zwvsaMftCN1Il28ROxqlw9Tow6hSVpki3iareM14+pa5LCxfkaVnlCuTo48imrRMstVMkW3QUMQQQASCDB2061IvS7K5LWmvUnYYEkQGtgsC7SWO+42Ompid+dO8sW9tvUr8NqLvzUtlVL9V8O3yPUuDYnDhESxeVQNTnJV2Y6ktmiSTJNdjFmwuKjCSPE9X03V+JLJmxvf03SXaq7JbIJ2h4yuGTTK94jwDeByZiOW+nP60Op6lYo+r7fyT2b7On1U97UFy/0RkcGGaXcksxkk8ya5ULfmlyz1eRRglCCpLZD8XiYFNKQMeMymP4qq3AX1AmAOZ5UkYuRsclCJUcW7SXmnxFByUb+/StEMdmHLmUFaRQ3OIuTufUmTV6xRRhn1mSXGxHuGdTr606M04trU2OsWC4MWySdFMkCTzPkN6uijnZcmlErjGD7pLLLrk8M+fxA/MH506d2YZKkjQ2iGUMOYBHoRNI0x0zNB/f1rLRvs5nWNRRSl2I3HuCwmHbEXBbt6TuTsBzNaIRfcy5Jrsep9n+GiwiqsiNtifWepOtXIxy3NJa49iLZ+MsOWcBvrv8AWmti0mTV7XOPjthv5SRp6GZo6hdCJmB7QDE+G0Yb7yHRhrExzHmOoo3ZKoru0Xae5gntoqLcLzmk5YAmdYOs5frQ4YUrRDu9rLpkgKk7c405f9VGw0ZjiOMa65LsWYjQsZny/hHpSWNQLD5m5RQJRNstGh/32qWMkWThRBpZWNGgGIxSoCSfQClsevQzuL7RDUD5Db/NVvUWJRM7iLxeeWvvSKKW47laoDkI2NWakytxYS1i2Xce9RxT4Jqa5JmFxAbXp66e9I8bG1omm9Mx0/LSkkmh1QG7PL9aRSQ2llbew4ben1NASV7lTjOHkajanjkvks0ehV3FIq9FcgDCmRRJCKxGxii0nyCMpQdxdEm3jiNxNVPCuxtx+0JLaasmYfGjkYqmeL1R0sHXRfuSLbh/Ews59ZGhHWsuTA37p1cPWp7ZCys8etrsp9TVD6aZpXWYmTrfH0NVvDNFscmOXDDDiqtVbhJFirsOtY4FgKmlkdUaDEcTt24QtBgVqukc9Y23bKzG4yRSPcviqMJxnGk3DBrZhx+W2c3reoakoplYzTWhI58ptj7Cgmlk2izBGMnuHtBC4VjA5/pRxxb3Keu6iEPKuTRJakCIjl/1WhM4kt92yHxjDlrLaTEN/Tr+U06QjDcGc9yoOoBOWeaycp+UUNBFPYzfe9azaTdrGmGo8Cuma3sWLSKSVOYtqZGvQRyqyM/UoyY/Q22Gxqfi+elWKSKHFkm5iEb7w+Yoi0DJnSpYaIOI4WGJbNliCIBJnyHL5japsyboDdYSAxLnaS4bb1JI+dMnQoTEYZp8o96LCgBwhDDMP0+VVssiWeEwoy+Glsagd6zqDHrQC+CPxTiaqpj58vbqajmkLHG2Y/H48sPCfXXWq9e+5d4dLYqDiCDRcUyKTQW3iAd6Rwa4H1JkhDppS3RKHoBP+86O4CQbSx+cetOptCOKYG67LoCfnRuL5Ak1wcmNYb0jwpjrK0GXEht43qp4muCxZExbloNqDS0+5YpFdi+HzrEHr/1RU3EZ0ylxXDytaI5UyqWMgssVcmVONDCKIjQhFEVoJbxDDnNI4Jl2PqckO9kq1jAd9KqlifY34uui/e2JC3OlVuJsjlT3TDJiSKRwTNEOpnEnYLiIDqW5EVTPDtsa8fWqTqRs+OWrdy2pLBWgZST8qz8M0L0MfxLiLqAu0c/TeOvrWnFiT3MXU9U8eyKnE3g8ELECCZksZJk/P6VpjHSc7Ll8Rp0ANMVNiG5G3zo6fUV5aXlIsQZq5M5k4NOzTcDx8+Emiil7Ggd1VZOuntTKIrkJhLQKLlAXy0H5Uy2FMGbZ5Gazal3Nml9hyTQdEVomYXFFdqVxsdSLPCcXZeZG1I7XAUosn2+Mv+KfWKXxJInhRYQ8YPp8xRWVgeFDH7RuAdtRE6/rVsZFMoC9nsYb17WOugjnT2xNKSPRUw8gEU2oTSB4nYlQeYqN2GMaZGw18J8R9tz/AIoakkHS2ym4rxwahflP5mq5Wy2KpGXxmPZt6TQWKRBgHbSo20RJM57TRJEjyooDBMg5U6kI4j7VlqakxbaJNq6V0mg8a7E1+pLtkHWdfKkaaGTTCZDvEj60g4y5bBFFTaBpRFawRTrIhHAUSKfZg3QdMR13pHjGWQW4gPLQ1W8ZashWYnhobbeonKI9xkU+JwTLyq6ORMrlAiFasK2hIqAoQijYtHKSNjUaTDGUo8MMmJPOkeNdjVDq5L3gwuA7Gk0tGhZYzWzDWcU6mQxmInnHkeVK4xfYsjlyLhjbjljJJJ89aK2Fl5nuwVy8BTKLZXkzRjsDzk01UUeI5ciigPYjCiivIrJvD5BFFMzTRrbQLgVa5FGksbFswNKiCzDnDDrWDxDpvGMOgpluI1QioDTWxaQsRUslD0uGg0Gw64gzSOCHUx7LOnOgm0FpMkcMvGzeQjqPrVkJWVZIbHpuGxsoG1HX5VbKairM0cbbI3E+MDIdCB5RPzqqcpVaLYRinTM8cVI8MifOZ9TWOeWV0zXDFFbohYtBOo16jShjyy7DSxog3sLWmOW+TPLFW6I3dgGrioKlw7fnStWFOhhdeYk1Eq4I3YrudwdOlNq7C6QeeaLbBSHFCNjUUyOAPv2HOo4pg1NB1xU7iq5Y64LFkvkk2tRpI056/wC7VW3XI6V8HMRMRTRYJIZcSKujIraBhaexKFIg0aTBbQG8k71W4F0chWYvBCgpNOix0ysuW4qxOxHEHTCnRUIJFEWhKgvAveHrQpD+LNdx6uTzoUhlkm1VnC3UsGgeEoWOlQ9VoMZMk27U0tkkyywmGFHcoe5oeFrofT8qsi7KpKi/tQABVtFTZ//Z" id="226" name="Google Shape;226;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descr="data:image/jpeg;base64,/9j/4AAQSkZJRgABAQAAAQABAAD/2wCEAAkGBxMSEhUUExQWFRUXFRQXFRgYGBYXFxgVFxQWFxcXFxcYHSggGBwlHBQUITEhJSkrLi4uFx8zODMsNygtLisBCgoKDg0OGhAQGywkICQsLCwsLCwsLCwsLCwsLCwsLCwsLCwsLCwsLCwsLCwsLCwsLCwsLCwsLCwsLCwsLCwsLP/AABEIAJYBUAMBEQACEQEDEQH/xAAcAAABBQEBAQAAAAAAAAAAAAADAQIEBQYABwj/xAA/EAACAQIEAwYDBQgCAgEFAAABAhEAAwQSITEFQVEGEyJhcYEykaEHQlKx0RQjYnKSweHwM/FTgsIVQ2Oisv/EABoBAAIDAQEAAAAAAAAAAAAAAAECAAMEBQb/xAA1EQACAgEDAgMGBgICAgMAAAAAAQIRAxIhMQRBEyJRBTJhcYGRobHB0eHwFCNC8WJyBhVS/9oADAMBAAIRAxEAPwDxCgMJFEB1Ag6oE4ioQ6KhBahBDUIcKhB4FAahCKgKOFQghFQjOFEA2KhByigFD6AwlEAgFQlD4oDUKFoWShwSpYUhWSgmFoQLRsFBVpSaUxGsg8qOpg8Oxt2xPOipAcGR2wzDlPpT6kV6WCIiiASoQ6oQWoQSoQWoQSoQWoQ6oQ6oQSoQ6oQcDUChGqAHxQGoSoQWoQeBSjpHFalgaOy0bJQ2oA6aIDgKhB5pRhlMKcKAQlAYHFEWjookHJQYUEilGEIokoSKgAhWlsehQKFhSCLQYw5bdLqDpCi3QslDbiUUwNA6YAhqBHIahKFPnr61NQrhYNsMh6j0/SmUxHjBtgPwsD66GmU0I8bQC5hnXdTTWhaYKiA6oQ6oQ6oQ6gQ6iQ41CCVCCioQ41CBKUsOqEHRQCOWoFHGgQQUQFlwbgV7EsotocpYLnIhB115+gq2GKU+CjNnhiXme/oaDjn2a4zDgsAt5QJ8HxefhP8AarJdPJcblMOtxt1LYyNrCuxIVWYjcAEkewqhJvhGpuK5ZLtcFxLglbF1gN4Rv0pljm96Flmxx2cl9yHkj/edVstW62GlahKHRQDQyKYWjgKhNxwXSlsahYiiQUUApiQKhNgoSlsahRIobMI9daDQQgFKMhy0A2Nc0yA2IoqNgSGuKKZKGBaNkocKDJZ00KDaHKKAaTCKxGxqWRxRzqp+JQfofpTKbK3iQB8Ch2JX11FOshW8XoR24e/KG9D/AGp1NFbg0R2tkbgijYoyiQ6oQWahDqhDqhDqhAtKWHAVCIU1AirQZEOUE6AEnoNaiVkcq5Ljg/ZjE4h0UWnVXMZ2UhQB8R16VbHDNtbFGTqscE91Z7QmFt2RYQDKqlUQRHvXUjHakeeyTWpOXdmuyKwjf+1U3RppNUZN+6tPcRrWSXLZguXMT97MAJOla4QdKUDmZcytwyp0uCZhO7Ozll6Ny9H0IoS1Llbhx+G+JWv735Mv247DriR32GK98PiWQO8X15sOp351i6jDr3SpnX6Hq1i8rlcfuzyfH8OuWmKXUZGHJgQf81zWpRdNHdi4zVxdgO60pdQdIPu6axdJuvs14TYYm7eQXGDRbVtVBHMjmZPOuh02BOOtnG9odW4ZVhW21lP27vC5j75CqoV8gCiB4AFkxz0rJnfnZ0ukjWJfHcoClU2aGhoWjYKEZaNkoIq0oyCigEWKAToqEO1obB3EiiCgiCgwoG41qBOy0BqOAqEpDwtSyUIRUBQ2TUBbCA6bUKGsVagVRxUVLA0goJ6z5HX86KbEcUCuYVDuseamPoadZCt4kyPc4Yp+F/ZtKZZBHiZGvYC4uuWR1Gop1JMRxaIxFMKdUIJUISAKQto6KJB1y0ymGBB3gggweetRprkVNNWhFoMZG4+zG2qXmusdcpVVjQyRqTyrb0kLuVnJ9p56qFfE9S4ZeOJzZR8I1g6BgfhnmdJrbJaTlwk5tpIrO0V4/uxsVaauwxMnVTdJE/s1fKqxEwTqOUkyT5kkkzSZ4q6LOjyzacm7NXZvBxrr61kao6cXqW5ExvA8Pc+O0PVZU/NYqyObJHhlcumwvmJUXexds62rtxPInMP1q9dZJcqzNP2fCXDr6FX2h4UmHw7vi7q3baqSEIEs33VXNJBJI2pM2fHODuKG6bpM2PItE39DxRAXICgkk6ASST0HM1wNLb2PW6lW5ueB/ZrddRcxJNpdwgg3CPPktbMXSN++c/P7QjFf61fxLPgSLavd2i5VVwANzvuSdzXYxwUcelHl+oyynnWSXLdGG7TWw2LxBB/+9d//AKNefzS/2S+Z7Tp4/wCqPyKo26r1FtDCtGyCZaIB6igEIB0oMIu9AhxTpRBQxwRR2JuEsqKVjJhGcDzpaY1oAwFElIZlokaFAoEQ4moHgRmqAsHmo0LYRWoUMmPgUCDcpqE3QRWPMVA/M6aATjUJQ4HpIqWBxOZQ24B9Rr8xTKbRXLGmBfA2z1X01FOsjK3hI1zhh+6wb6H606yJlbxtFnb7NYh8QcOlss4J1gquUEjPLfdMaVb4E9emitdXieNZL2f3PQ+yHY5MI3e3ct26NAIlEPMqDufOtuLp1Dd8nL6jrXk8q2X5mx4xwjCY23F62jEaAzDj+VhqKeUL2kiiOZw3g6Z5T2p+zm/h5uYeb9qdh/yL6qPi9R8qyZOna93c6eHroyVT2f4F/wBh+GN+y2kRSLrs5aRBWDz5gQRWzBHRBNnJ6zJ4mZqLs9N4RwoYe0LaHbUk7kncmhKVseGPSqAcX4Gt8hiPEN40n/NWY8rjsUZ+lWR6u5VcJZLF4220DRqatyJzjqMvTyhiyvG+5qbViDptWRs6ijXBIZKWx6KTimOu2EdltNdiMoUaliYAI5CedXKMZdzNKU4Pgytrsfexl3v+IGZ+G0p+EdP4R6anrQmoPYsxznHdfyavhfZzCYeDZsW0P4olv6jrVaio8ItnOU/edlk9sHSKNiNGT7UYfC2GF52K3PuosS5G0jp51bHK4ozT6WM5L1PJcTwu9duE27buXJY5VJ1JkydhvXJy4pOflV2ejwZ4RglJ1RKudiceEznDsAOWZC39IaaX/Gyeg3+Zgv3iiuYdgSCIIOoIgg85Bqh7Oma0rVoG1ipqFcRy2NKmoOktuBdmMTjGy2LRYDdvhQernT23o6gUO4r2UxmFnvrDqPxAZk/qWRU1oij6FYKHIeORoAoksd3UjSpdEoZ3FGwNDL1sgjShyEEVmiF7nFYoAOYGiTcatRgQhFAYcAKgNjoqBoQTR2BuOS5QaCpBARS0MKRUCKZobEOBogsdFQg0rUsDR9KXeHWri/AI6RG21d1TknyeUeKElVERsDb6EGdgd/8AFNqYmiIYYZCgDANBkSJI8weVDU09guEWqaIicIdWLW7kKdcrLOvrO31pvEVborWCSlcXt6MTBYpVuFWAtXDuSBDdIPMedNKDatboSGZRnpl5X+fyLi5bI85qhNM2NNHWsw03FR0SOopu0vBzdhrY8Q35VfgzadmYet6R5PNDki2Xx6je3A/ERP0pn4L9RY/5aXYvOEYp3Qi4VLDoIHpVGSKT2NuGcpRqbVkpMQBIMiOcyKRxLFJD2tcx+dCw6QVtpE6zJGkx6g7R50z5EjK0VvE8PjrnhtXLVhPxwblz2BAUfWinBfEjU38CBw/sNYVjcvu+IukyWdiAfYGfYk0JTsaENPBOxmWwpJy27aiSdgPlTJqiqSdmAxvaL9ofwGEWYB0P80HrWvpckGm4vcwdf0+SLSmtu3p/2Y3jrBr7suvwz5nKAT86891sovPJo9d7LhKHSY4y9B3BeB3sXc7uyhdok6gAKNCWJ0Akisq34NzpcnqXZv7LLNqHxbd62/drItg+Z+J/oPI1BHK+Df2bYRQiKEUCAqgKAPIDb2qbgpBM0Dr5RJPtRA9ym4r2OwOJk3cOgJ+8s23nzKRPvNQmpruYzi/2OodcNfZf4bgDD0zLBHyNFNompPlGN4p9n+Pw8k2jcUfetHOPkPF9Ka7GVdmUVu0QYYQRuDoR7GhQyYmJsjSo2RIAcN0oaguJGfDGmUgaQeQiiASB0oB2Oa2PSirA0jlw55R7lR+ZpkmxW1Hlivhbi6sjAdYMf1bVHFkUkwBahQbHKfKhRLHaUNxth2QnahfqGvQRmI3o7MDtC28SR7+QP/VTSDV6hEuClaY2zFJqBPpXD3w3ka7rVHlIys5k1M1CNbjLQMa1AImW/OlZYiv4rgLd3wODrORhupjUelWY8koboz58EMvlkvkyDhM9sd3ccXLZmG1V1KgkATvtG+lWSqT1JUyjGpY1olK4/iv3LZUIjmfzFUto2JNBWUnT5Uo3IA2M0imuhNN7EG3ae2TtBO/lTtplaTiwWO4gtlDccyoG25J6Dzowg5OkCU1FamZDG9p716QWKJyRdBHmdz710MfTwhvW5y8+fLPZvb0LPhHaG4lsWrYU6mNCWk+9Jl6eEnqkVYusz4o+HBJ/R/uXOEx17OO/ud2ungAXMZ2Gxj86zTjjS8iv4m/Bk6hyvNLSvTbcqO032j2LJNuwveXho2aQiHzYfEfIVRGG9M6Lk2rR5xxbjmIxjzfuEgGQg8KD0UfmZNWxirplcpNK0QrGGYPAmP7VRmWOOxp6eWSVSQmLwxRoB5TrXFzRUZHocMnKNkzgV8peWCymGEqxB+EncelVKKezLW3FWjb4btdi8Pmm7nVSNLgzaGYMjxcutUxjkTaT49R5SxNJtc+ho+HfaHbcDvbZX+JDnHyOopvElH3o/YRYYy9yX32NNw7j2Gvf8d1STyJhvkaaOWEuGVzw5I8otG2ppzjBapOkVIEt6N65eb2xii9ME5DaLE/al51gX/yCMZPUr+XYbwZEbiPC8PiBF6ylzzZRI9G3Hsa9DgyrLjjkXdWJujJcY+yzDXdbLvZPIf8AInybxf8A7Va9xlk9TFcX+zLHWpKBb6j/AMZhv6Gj6E1NxtaZk8Xg7lo5biMjdGUqfkRQHQbhvBruJbLatM5G5Gij1Y6D3NTfsFJN7mnwP2aP8V1hzJVGX6tP9qDeStjTjw4E7yN/KmvxpP7fcuLfZxLEg2j4SJHh06SU99TvWWcZr3kdrDkwtJYmlfG1fp+rHWuF24ILNr1aY8oOn0pY0vgW5JykqaT+aRCv9l1YErbtzJ8VsmxcI5eJIBPrV8MuVLZ/f9zBm6TpJvzwr/1/YzvFeypM93N0jRlIRMQPMFQEvehAbzrRHPCW01TObn9nZcS1Ynqj+Jk8RgisxOhgyCpU/hdTqh8j7E1ZJOPyMSae3D9CL3RoWg0xdRUpMltHd8aGkOs4ODuKFNBtPkeqA7UG2g0uxzWyKiaA4tH0EMdlYEFIPKR9K79HkdVOy1weJW6JUgx0INI1RbGSlwSlt+lLY6Q5LXWo2SgGJtgANJGVp+lGL3oSUUlZnbVwXcQbqrn7sGBoJGnz+9A6kVrrTj0t1ZzFNZM7nFXp/v7l+uIS4AyMdInSCPJh86zOMoumjoRyQyLVFkrCpPiJpJPsXQV7jMXhgfECVPlz9akZVsCcL3RUcYZbds3bt1URQMzHkP1qxSSKpQbPIe0nbUX7n7ssLSfBm0LHm5GwnpyHvVkM0YjT6Ny2kLwvjuGukLeJst/5FBZD/Ou49R8quj1SMsvZ84ry/wB/v9Rf2sb3B/d3E12e0waR67j0q9yhNbnNljy45WmUvHeKOZXOZbVmklvZuVcvrOr8J6Io7nsz2d4y8XI/uU2HCDWJ9f8AFYf85nY/+uRMt3Le4AHzquXWSLI9BBIs8LfX/dasjnjk2kI+nlj3iQuLsrMI1gVg6naflOh0rejzEKyuR1adiCfSdapU3ZocU0Wb8Tt3c65lkqFiRIiInrz+dHW1PU06F8NOGlNXZZcD7OYm4NEhTHiOg9p1PLlWqMHNWjFKWh0zc8D7K2LYnEfvW85CjTXQGT7muV7VTww1rjvtuWYc83tF0aM4pLahUACgaAcq8nn6pzflt/PsaIwbdyIOJ4qqgszBQOZMCsvh5MjrkujAhYbtNYZwM4iYknKvsTWvD7Nn4kfEW17l7wtxbs2Np1YShBHUEEe0V7nGoqKUeDktNPzDvaKsAAxmOS0PGwnQAfeJOwAoNpclmLDPK6ivr2M32jx925NpbNtljUNkun0ymVnUaCd6qyPLflX6nS6XpulrVlk/xS+frXx2M73+ItAIAqRsgWyp6aIB/as7nnXPPpt+R1oYejkvKrXqtVfcHd4+0xes221nVMjfPl7DnSvqnxkin+BZH2bGtWHJJfW1/fqHt8QtsJR2tMBorHOmbKVJlthERtlk+9iywe6dP47r+/kVS6bNB1OKkvVbOrvt+OzstWV3WbltLyAnx2sswZ2U6xqNjPzitLjKS8yUl6r+/qc1ShjlWObg/SV19+Pwr8weFZM2VWyfwXAQZG51MhY9fhPUCqko3UXXwf8AJom8mlSnHV8Y/wAbN+vHPHLD3sDPx242kjlzgkajfY0zhJcoSOaP/GX9/Uz/AGj7PWb0sPjAjvBBdQOTqf8AlTyPsRvTRyOHu7r0EydNDP760vszzTinCWtPlIgxIA1Vl/FbP3l8txzq/acdUDlZITwz8PLz6+pW3ENJYaAG3NG2CkxhsjrR1ApHZCKlpgpo7vCKlJkto1XAe1oKlLjnYROrSOQNdmGVM8zl6WUeOD0Xshxqy5CqwVo2Ma9fenbtFMFpdGn/APqWQxcUjXRhqpHL0pdF8Fniadmi0RgRI1kb1X3Lu2xT8ZuuEKgb6T6/lV0Ersy53LTSMvhMWmHKsri4TmDAaDLEHTWTvG21bZpzVNUcfEo4JqUXfN/Iu+G8WF68vd22ZXtorgRltZSdyY/U1ny43CNN8N/U6ODKsmTyrlJNelF+JBgbVm5NytcGY7U9vsNggVLd7eG1u2QTP8bbIPr5VGkPBSlweMdq+02K4gwa8QqA+C2shF89dWaOZ9opHqovjoi9uSrwnDy1V6qLktReYDs5OpP0q7FP1RRmjS8rFu8DKNIO59KslKMd2Uxjkmq5Jlnhxg5tayZJRnaZswwniqitu2WtsR/sVzckEnR1sc9UbH2HqvQy3US06g0tNEtMRVa42VVZmOwUFifYUKbewbUVuXOA+zjGYgjvnGHt6eH47h8soML7k+lbsWCt2YcvUW6izfcE7D4LCQwth7g+/ch2ny5L7AVeoxiZ5TlLkvrl6B4RHmaDkRRKDivFUw4Ny84RddWIGbyRd3PoK5/V9O80WmaMUtLMfju31u4e7w7S20sra/yjnXnMXsWcPPlW3on+Z1MeXHJ1Y1eHYi4O8uuRtEnX+n7o1rZHAor/AFx2NHjRjsUuJusjEEDQwSNNTqNRvpV8YNDrTIkcGxt8N+5e4mupBygepEA+4NO2o78FkOnnkdJX8z0Pg/FMXeTuxfLvzbKFyJzZ3yxHprt6VbilPIqi9/y+LDm6Tp+mevJHb836JXz89geI7P3LjnumLrsXbQl9M2+66zOunU6UZdFKUvK7/ctx+1sWOC8VU+UlxX7/AA/TcpP3uHukiGNsw2Rsw00IMagb8hWZRyYp2t69HZ03LB1WKpWlJbWq+T32/EhX7wuEt3hDHcPqPZ1HTllA03pJOOR3e/x/dfsXwjLDFR02l/8An9m/v5n8iy4LhvA7X7gCAeFSVZI/GCQy9Bpr9K1dPi8r8R7ff9zm+0OoanGOCHmfLpp/Ls/vsDxeAUW2vFxbt/DbULJY7gTm101LSfTkEy9OlFzul225/Es6frpyyRwaXKXMndJfh24qlv8AcgYe66nNbuFT5EiskZODuLo6WTHCa05Ipl/h+JXwk37a3EgQXhDuSMnI7nYVtjnyabyRtfHb7f8ARyMnR4PE04JuMvRW19ft3Zd8E4qpICXGDTOS5qg5+FjJ8t9elaMOaL91/R8HP6vo5xtzimvWPP1Wy+PGwLtNwAn97aJQ7sFOg13HVaXPgaeqP1LfZ/XqvCybrtff+TC8awsLlvZihPgdYm234h0O+mxBg1XjnKD1L6m3P0+PqYeHL6P0+H7fYyWKslHyOAGiVYfBcX8az9RuPrW5xWSOuB5jJGfTZHiygrmGBqpWNsAbCf8AdHWJpE7iKlph3GvZ8qFhKhrIPIitqmmc+WOSC4PiF2ywKMdNt/8Aur4ZGuDLkwQnyjccL+0+6ECXVVvNv7kfpWiOVPkxT6Wa93cusH2uxRtubb+GBCrHNgDBO2lbMWOMnbVnNnknF6LouOC9srAWL1tyx0Ys7Nm9VJipmg7uLr6EwyUPfV/G27+g/jmMs3yrYdSWAEZVyqvTNG/pUxKVeZ7FfUSxyfkW/wACTwjGJgLDm+wtkkEc2YRso3JoZ5LJJUW9JGUFK1uZLj3a/E4091Yz27bGAEnvHnkSuuvRfrSaIrk1KT+b9B2B+y/FsslLaGCYZ1zE7xpOp8yKR5sS2Rd4OeX/AGVmO7OXrWlyy6/zKY9jsfapLLGS5EhhyRlbRDt2CDEflVKcTS9VcFtZlBJ0FWXBIp05G9iNxTHSBpz3IrndZk1JKJ1uhxODbluPwWMBGv1P96xrK1ybpYU+B+PCORoNo0JPPrVObI200W4caiqZYdl+AWcReNq4SM1tshBiHEQY56SY8qr/AMiGNXldL1+tEzRaVxNLwv7LspnEXS38Nvwr7sdSNtAAfOt2OMZdzFPO/wDijW4LhVnDrltW1XqFGp9W3NaopRWxmk5Sdtkkg+nkN6lkoquK8bw+HnO4zfhHjuf0jRf/AGIqnJmhD3mXY8M5+6jE8T7W4rEN3eEt5CZgkC7d9QPgT5H1rP8A5Lk6ijT/AIqirkyFgvswxOIY3sbeyzvmYvcI83aQPQTvyq+MZyKnkjHZGotcO4fw9DkVVInxvuSIG51PoKLwwW89wLJOW0TO8V7UG6cttCFZTBIgk6QVt7xqdTGwrPlyxS2NfT9NOUq5ZVfs8gd7vOYgfeMADMZgQJ0WK52XqU1pSPSdH7IabnkfPb0LjC4cOqJahrjNCoIVVULJmRrz20Ec50rjDWkk7k2bpT8BuU1pxxXNXbvtX/e/atw3LVxSyBgTsyo55coMZvaaDxTTaT37pP8Atl0c2KcVOUWlym1+u9fWidge0123aazGUEZcwkOnWATlnXaBqZmdavh1U4Q0P+THn9kYcuVZk77090/S63/F+nwKtcMx1ttm6AeFx/6n/wCJNZlBveDv8H/fkb3milWSNfivv+9Br6Ep+8EufhkQ4HNmO52gBp5nTm0m9Pn57ev9+ZXjpT/1Pyrn0+S/Wq9PkK1aaCoOhifONp67mqk3VGiWm1J8oLj7dy6qKx0trlQAAADrA5nr5VZOc5JJ9uCjBDFinKUVvJ23z/UN4GrW7slCwAYT4fASNHlvDI310pun9+6v9Pjvt9wdfU8NKVbr183/AI7b7/Dcl4q2bjB7TNcDDXOym4rbFWJIkcw20Hyo5Met6oO/m90U4MqxQ0Zkoteielr1Xo/Vc2XHZ3AOLyd6ng1YmQVygTqykgcvnV3T4ZKa1rb++hj67q8csMvClvwuzt/BmgwOMlAr6rpykgeXl5Vqhk2p8HNzYKlqhs/z/vqZvthwRHVrlsx1AMAg6iNdfXrpVObGovXE39D1MpLwsu/9/v5nnaqt1TYumBM222ZLnI+QncUcOXw3qXD5Lev6FdVDw5e+vdfqvj+v3A2gyubV0RcXnycdRNb5xTWqJ5GLlCThPZrYc+GIrO0XgrqGjpRNQIpNKGyoW0fWm1DabB3LQ5iKeM32K5Yk+QJwZO1Wxz1yZ5dM/wDiXXZe9fsOTafIYOmhB0/CwIrf0uZSemzldd07UdclwRePJdNzPcuFmJnpB6wNB7VZnai+ROlVx2hS/Ms+HYrFMijv3VRyTwT5sywWPrSrLJpO7D/jY4yaUasvLeGUw1x2ckEEuSTqPOmllkkCOCDdG47AcJ/Z7ffMP3rzlnXLb5R0LDUnoQOtY4yk15jdKMU/KbFMfPLXyo2LRIwt+Wj+9EFEsqJ2moQk5dNvpUCrBXkUiCAfLSPlUJZn+JdhsFfkm13bfjtfuyP/AFHgPyquWOMi2OWUe5huOdhLuHVrlp++trJbTK6qBJOWYYATqNfKsuTp63RqxdTezKThOLFu6lwfdYE+YOjD5E1zOq6fxsUoeq/v4mzUeu4LiavbktoOc6FSJBJ5aVT7HnKcKm/NB0/iv4qjFnjT27lFxXtlh7WiHvT/AAfD7uf7A12Z9XCHG7Fx9JOW72RiON9qcVfBC3O6QmMtrQnpL/EfSQPKs3+VObo1x6WEfiP7L8Cw7F2xGJEJJdEPi03lok7bD+qty6La5/gDL4sEtKNfZ4/g8MrKltLMAFAWDXHAMFiizJ1WCC/PY6VYoQhwYHKc3uZHtH9oN3ULFqdnuQbh/ksg6erR6UJZPQeOJf8AIxljF3b7FgTJJJu3DmKzvlGy+gFZM+VR3l9jp9F0eTqJacS+b7IvMCi2xCmSYzMxlm9T/auRlyym7Z7Hpehx9PGo7vu/Ut3wBAQsR41zjWcqcmYxA9BJ+YovE0k333+gI9VGTkop+V1xy/RL9ePjsFbCmyyGQCRmUidNSNZA10OlFxljaYqyw6iMo1a4f9TCYVbOdWuWwQDJC6Bo1gqT+RHvRhLHqTkvt+wmVZtDjjnvW18r5P8AdM0li1hMTNy94SoOW0pMxroo+9O+gG/Ot0XhzeafPp/eThy/zOjax4d03vJ8fX0+/wAjPXMNbLkKj25PhU+MxyBHhP51hcYuVJNfj/J24ZMsYJykper4/dfkDxuCa2fFBnmDMxE+em3tS5McoPcsw54ZFcQCTVZc6JmHadIn0qyO5mybKy8XDW2thr3dqoBRFADSdyxiZPi59a2qMdNzpLhHLeTJHI44rbe7b2rtS422IFnB2e8/dwkBvE501UiQOuumtVRjDX5dueTVPLm8Osm/Gy+a7/wRMNYIMBmyjlJy+Xh5VTFS4t0aZyi/M0r9e/3LDimJKWHIOuUx8qvm6iZMGNTzJMwa8butbS2xkICAfvQTJBPMTVWROSS9DtY8EIzlNLd1fptsOxOBzkMF1Kj59aWGRxK82NSuvuP4jwovbC6rfQBkJM5hG3nGo9PQR0emy6Hplw+DzftXpP8AIi8sF5o8pd1/eCBw/Fd4sn4how3gj8605IaWefhk1IKyg9KSh7AthxU0k1FWVU1ito3umCv2Dy1p4zXcWUWRTp5VbyIGwuIysDO1NFuLtFc4RmtLCYp85/2KMs0pciw6aEV5R+Fdk2n2p8fUOOxVl6VS3PUuyXYe7eCXcUDat6N3Z+O50DD7in5noN66EsmqKVHKhi8PJJ3ZvLmDE6QPQae1LpLHIGcMev0qUCwlvD+9QNk6yjc/0oEJiuZCzJ59BQDQ3EX1tgs5gCpZEVtviq3lDIRlO3X3HKlUr4Hcae5Sds+Nrh8LcP3rgNtR5sCCfQLmPsBSSlSGhG2eO8Ivm5ibVozlZ1U+k6xPlWXwk2a3laRs+D424veWSFa2yFcpkATImR0muZ0MouUn68j5rpMQ9nUP3R83/Wut4UPQo8efqcvZi2DOQTM/E+9Hw4rhB8afdmIxeDu4e+0MMsnx5hlynkZ1nyrVHK+TSupXcecfcylMOAgPxOB425SWI6f4rLOavcSnLhUVB4WA2a60k67yx/3qapnnpVFG7o/ZrzS1TdR/P5fuSu/iANANgNqxtOTtnq8bhhgoY1SD2cRVcoGmGVNFngeKMkxBmNxMEGQwB5jXy12NInKHAMuKOWrvvxtzyv7v6Mu8Bx5gPEquPPT12EEHnI1ga6CjHqZR97cyZvZ8Ze43H8f5Vdt6W+25ZpetPh8x7xnVv+NYC5ioJbQEhBsPQk6mrbxzxXu2u397GRxz4+p0rSk17z3dXxyrl3+u2yIWDYXXCIGztsNGHudCo+dZ4RWR6Unf3/b9TZmk8EHkyNUvo/1v8Cbiv2iwchJJygwrZioaeXxLp5CrZwzYnX8/yZsOTpepWtVzW6q6+PD+7K6/xPvDLGTEchAGwgbVRLI5Pc3Y+mWNVH5h+FY4pcBRQ7HRZnTQ6jXpzNPhm4ytK2U9XgWTG1N0u5M4ZxSxb7xmzXGysubN4WdhtGhOvOdpOlXYZwhbdt+vYy9V0+fLphFqKtOq3SX4fh8NyG3Ec8bACYCgAa7mB6D5VQ8rlybI9MsfF/Xdkqys00VZTJ0TrNqKuSM8pWV/aW5+5YeVLlexo6KP+yzM8D4OXYM3wj60nvbHQzZljW3JpsJhQ1wn7qiB61IRuXyMOXK4467smYjh6uQTow2NaKXBj8RrdGI7TYW1hb631ZUS4SLoBLQ/XKPfb9K34ZqcdEuTz3tDpvCl40Fs3v8AMiJfVlU7Z1D5dMwBJWWXlqp38jsRTaHExKakMLdPrUsnyM+l4c9azOD7G5TXckJf6H2NVuHwLFL4itdn4l060FGuGM3fKAPYU/CasU2uSt40+GW/Zvspi8Y+WyngBhrjaW19TzPkoJq6EPE4M+TJ4fvHtXZLsPhsEA0d9f8A/K4Gh/8AxpsnrqfOtUMMYGDL1E57djR4loGpq20iijrVsDUzQciKI++APfT60UyUMW2RtpRIPZCASTlUbk6AD1qWiUUGP7UJakWvG22b7o9PxflSOQ6iUGJ4s1w/vGJ9dvYbCksagVi5ctgm0w16iR6gbTQ+Qb9TPcewVy5L3M7N5kER0AAgVROEubNOOceKKHhSqt1HBByup89DNU6n3LXBNG74a9oMxkkwNgetYfZ+FRuxczexdLjrXn8q7OpGTSxl3HW/P+mipIGmR5pxHgveYh2LkpnOWdAATO1UZJt8G/FCKjbNVwjhVhFE5j6rC+w3b1+lLHFHl7izzS4jsG49wbCX1Egq40DopDeh5EetGai0N0/U5cUrTPP+I8EuWSY/eoJ8Sgg+6nb2msKnF/A9Dg6+MlUtmVQxFO4GyPUrsFTE0rgaI9SSrGNIqmWJM0Qzpk6xjyNiQeoP96qcGt0WupKmX3Ce0tyyxcBXaIlhJjmCRBPuelW4uonjd8/MwdV7NxdRFQbaXont9uF9ERr2IF52uFytxjml9RP86iR5DLp1pXJTlqun8f3LscHgxrGopxSrb9ns/j5voAx+KmJbNlGrbkn13IHKfPrS5G5UufiW4IKFtKr7en04v5F32Zx62LgBtC5cbcyQUBjQbidJOnMCtPTSWKVabf5HM9p4X1OJvxNMVx6Sf7enyb+JfDCDFXXAWLQINwwJ3VhbBG7GBJnRT5iNjgssmq27/scfxpdHhi9Xnfurt3Wr5K3S7v5O7DEdlcLcJhTaYbm2dPkRB5cuYpsnR4Z9q+Rmw+2eswpW9S/8ufvyVWK4V+zXAnei5OsRDKOWbcf7tWLJgWGVarO103XPrMbm4aa79n8g1wwKjYYq2UfFGzkKdif81nm72Ol060JtEqykLCfOiuNimT81yCtcFtTlIMfFrrTqorYq3nLzFNxHtbZtaBs5I0C6/M7CrFGT4Fk8caUjzvtJjLuIOZ2QCQQoMwNiSRzGk1t6dJHD9pa5p1SXNc3S5+a/6I/AW7u9DQS+ineV1Ehp01UCCPlWmW6OLDZmmJE6g1VRddGWNojeqlJM0OLQgmjyQ1nAsBwy5Hf4+7a/gOHykH+dWdSPYegpljxvliSzZY8K/qegdmexXB8QZtXmxMHUG6Br5qqq1WxwYyifVZls1R6JhsKlpRbtKqIohVUQAPIVekkY3JydsLl60QFXiLym5pJI00BMeelK1YyJuItFkUAkQZ8oorkjIz4N2+9oOe0f7p8qs1JAIvF+Npg1BIzt9xQdyOZJ5edVymFR3MNxfj9/Ff8AIwCjZF0Qe3M+ZmqrLAOGXQ6TpuNOvOiQclqdpG3OZ9qUKRMsnKP96UNQ2kkLcDAzyockpo86xbr3rxp4mjlpNZJppujbBprcOmNZRqxIpILfZBaC2OKknmPnFW6ZepXsS/2snnPvSttDpJnW78HXfkT+vvUTZH8B74ggTPnuZ/3ejuDYrsRx3LzNRwbBqoq8T2k6Un+OOpspcfxTvN1E9efz51bHEkXRzTjuQ0xw50zwvsaMftCN1Il28ROxqlw9Tow6hSVpki3iareM14+pa5LCxfkaVnlCuTo48imrRMstVMkW3QUMQQQASCDB2061IvS7K5LWmvUnYYEkQGtgsC7SWO+42Ompid+dO8sW9tvUr8NqLvzUtlVL9V8O3yPUuDYnDhESxeVQNTnJV2Y6ktmiSTJNdjFmwuKjCSPE9X03V+JLJmxvf03SXaq7JbIJ2h4yuGTTK94jwDeByZiOW+nP60Op6lYo+r7fyT2b7On1U97UFy/0RkcGGaXcksxkk8ya5ULfmlyz1eRRglCCpLZD8XiYFNKQMeMymP4qq3AX1AmAOZ5UkYuRsclCJUcW7SXmnxFByUb+/StEMdmHLmUFaRQ3OIuTufUmTV6xRRhn1mSXGxHuGdTr606M04trU2OsWC4MWySdFMkCTzPkN6uijnZcmlErjGD7pLLLrk8M+fxA/MH506d2YZKkjQ2iGUMOYBHoRNI0x0zNB/f1rLRvs5nWNRRSl2I3HuCwmHbEXBbt6TuTsBzNaIRfcy5Jrsep9n+GiwiqsiNtifWepOtXIxy3NJa49iLZ+MsOWcBvrv8AWmti0mTV7XOPjthv5SRp6GZo6hdCJmB7QDE+G0Yb7yHRhrExzHmOoo3ZKoru0Xae5gntoqLcLzmk5YAmdYOs5frQ4YUrRDu9rLpkgKk7c405f9VGw0ZjiOMa65LsWYjQsZny/hHpSWNQLD5m5RQJRNstGh/32qWMkWThRBpZWNGgGIxSoCSfQClsevQzuL7RDUD5Db/NVvUWJRM7iLxeeWvvSKKW47laoDkI2NWakytxYS1i2Xce9RxT4Jqa5JmFxAbXp66e9I8bG1omm9Mx0/LSkkmh1QG7PL9aRSQ2llbew4ben1NASV7lTjOHkajanjkvks0ehV3FIq9FcgDCmRRJCKxGxii0nyCMpQdxdEm3jiNxNVPCuxtx+0JLaasmYfGjkYqmeL1R0sHXRfuSLbh/Ews59ZGhHWsuTA37p1cPWp7ZCys8etrsp9TVD6aZpXWYmTrfH0NVvDNFscmOXDDDiqtVbhJFirsOtY4FgKmlkdUaDEcTt24QtBgVqukc9Y23bKzG4yRSPcviqMJxnGk3DBrZhx+W2c3reoakoplYzTWhI58ptj7Cgmlk2izBGMnuHtBC4VjA5/pRxxb3Keu6iEPKuTRJakCIjl/1WhM4kt92yHxjDlrLaTEN/Tr+U06QjDcGc9yoOoBOWeaycp+UUNBFPYzfe9azaTdrGmGo8Cuma3sWLSKSVOYtqZGvQRyqyM/UoyY/Q22Gxqfi+elWKSKHFkm5iEb7w+Yoi0DJnSpYaIOI4WGJbNliCIBJnyHL5japsyboDdYSAxLnaS4bb1JI+dMnQoTEYZp8o96LCgBwhDDMP0+VVssiWeEwoy+Glsagd6zqDHrQC+CPxTiaqpj58vbqajmkLHG2Y/H48sPCfXXWq9e+5d4dLYqDiCDRcUyKTQW3iAd6Rwa4H1JkhDppS3RKHoBP+86O4CQbSx+cetOptCOKYG67LoCfnRuL5Ak1wcmNYb0jwpjrK0GXEht43qp4muCxZExbloNqDS0+5YpFdi+HzrEHr/1RU3EZ0ylxXDytaI5UyqWMgssVcmVONDCKIjQhFEVoJbxDDnNI4Jl2PqckO9kq1jAd9KqlifY34uui/e2JC3OlVuJsjlT3TDJiSKRwTNEOpnEnYLiIDqW5EVTPDtsa8fWqTqRs+OWrdy2pLBWgZST8qz8M0L0MfxLiLqAu0c/TeOvrWnFiT3MXU9U8eyKnE3g8ELECCZksZJk/P6VpjHSc7Ll8Rp0ANMVNiG5G3zo6fUV5aXlIsQZq5M5k4NOzTcDx8+Emiil7Ggd1VZOuntTKIrkJhLQKLlAXy0H5Uy2FMGbZ5Gazal3Nml9hyTQdEVomYXFFdqVxsdSLPCcXZeZG1I7XAUosn2+Mv+KfWKXxJInhRYQ8YPp8xRWVgeFDH7RuAdtRE6/rVsZFMoC9nsYb17WOugjnT2xNKSPRUw8gEU2oTSB4nYlQeYqN2GMaZGw18J8R9tz/AIoakkHS2ym4rxwahflP5mq5Wy2KpGXxmPZt6TQWKRBgHbSo20RJM57TRJEjyooDBMg5U6kI4j7VlqakxbaJNq6V0mg8a7E1+pLtkHWdfKkaaGTTCZDvEj60g4y5bBFFTaBpRFawRTrIhHAUSKfZg3QdMR13pHjGWQW4gPLQ1W8ZashWYnhobbeonKI9xkU+JwTLyq6ORMrlAiFasK2hIqAoQijYtHKSNjUaTDGUo8MMmJPOkeNdjVDq5L3gwuA7Gk0tGhZYzWzDWcU6mQxmInnHkeVK4xfYsjlyLhjbjljJJJ89aK2Fl5nuwVy8BTKLZXkzRjsDzk01UUeI5ciigPYjCiivIrJvD5BFFMzTRrbQLgVa5FGksbFswNKiCzDnDDrWDxDpvGMOgpluI1QioDTWxaQsRUslD0uGg0Gw64gzSOCHUx7LOnOgm0FpMkcMvGzeQjqPrVkJWVZIbHpuGxsoG1HX5VbKairM0cbbI3E+MDIdCB5RPzqqcpVaLYRinTM8cVI8MifOZ9TWOeWV0zXDFFbohYtBOo16jShjyy7DSxog3sLWmOW+TPLFW6I3dgGrioKlw7fnStWFOhhdeYk1Eq4I3YrudwdOlNq7C6QeeaLbBSHFCNjUUyOAPv2HOo4pg1NB1xU7iq5Y64LFkvkk2tRpI056/wC7VW3XI6V8HMRMRTRYJIZcSKujIraBhaexKFIg0aTBbQG8k71W4F0chWYvBCgpNOix0ysuW4qxOxHEHTCnRUIJFEWhKgvAveHrQpD+LNdx6uTzoUhlkm1VnC3UsGgeEoWOlQ9VoMZMk27U0tkkyywmGFHcoe5oeFrofT8qsi7KpKi/tQABVtFTZ//Z" id="227" name="Google Shape;227;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type="title"/>
          </p:nvPr>
        </p:nvSpPr>
        <p:spPr>
          <a:xfrm>
            <a:off x="457200" y="401889"/>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Partner Agreement Checklist</a:t>
            </a:r>
            <a:endParaRPr b="1" sz="6600"/>
          </a:p>
        </p:txBody>
      </p:sp>
      <p:sp>
        <p:nvSpPr>
          <p:cNvPr id="234" name="Google Shape;234;p14"/>
          <p:cNvSpPr txBox="1"/>
          <p:nvPr>
            <p:ph idx="1" type="body"/>
          </p:nvPr>
        </p:nvSpPr>
        <p:spPr>
          <a:xfrm>
            <a:off x="457200" y="1783550"/>
            <a:ext cx="8229600" cy="4572000"/>
          </a:xfrm>
          <a:prstGeom prst="rect">
            <a:avLst/>
          </a:prstGeom>
          <a:noFill/>
          <a:ln>
            <a:noFill/>
          </a:ln>
        </p:spPr>
        <p:txBody>
          <a:bodyPr anchorCtr="0" anchor="t" bIns="45700" lIns="91425" spcFirstLastPara="1" rIns="91425" wrap="square" tIns="45700">
            <a:noAutofit/>
          </a:bodyPr>
          <a:lstStyle/>
          <a:p>
            <a:pPr indent="-517207" lvl="0" marL="509587" rtl="0" algn="l">
              <a:spcBef>
                <a:spcPts val="0"/>
              </a:spcBef>
              <a:spcAft>
                <a:spcPts val="0"/>
              </a:spcAft>
              <a:buSzPts val="2400"/>
              <a:buFont typeface="Noto Sans Symbols"/>
              <a:buChar char="✔"/>
            </a:pPr>
            <a:r>
              <a:rPr lang="en-US" sz="2400"/>
              <a:t>Knows OD prevention practices</a:t>
            </a:r>
            <a:endParaRPr sz="2400"/>
          </a:p>
          <a:p>
            <a:pPr indent="-517207" lvl="0" marL="509587" rtl="0" algn="l">
              <a:spcBef>
                <a:spcPts val="1900"/>
              </a:spcBef>
              <a:spcAft>
                <a:spcPts val="0"/>
              </a:spcAft>
              <a:buSzPts val="2400"/>
              <a:buFont typeface="Noto Sans Symbols"/>
              <a:buChar char="✔"/>
            </a:pPr>
            <a:r>
              <a:rPr lang="en-US" sz="2400"/>
              <a:t>Knows if and when you want </a:t>
            </a:r>
            <a:br>
              <a:rPr lang="en-US" sz="2400"/>
            </a:br>
            <a:r>
              <a:rPr lang="en-US" sz="2400"/>
              <a:t>them  to call 911 / go to ER</a:t>
            </a:r>
            <a:endParaRPr sz="2400"/>
          </a:p>
          <a:p>
            <a:pPr indent="-517207" lvl="0" marL="509587" rtl="0" algn="l">
              <a:spcBef>
                <a:spcPts val="1900"/>
              </a:spcBef>
              <a:spcAft>
                <a:spcPts val="0"/>
              </a:spcAft>
              <a:buSzPts val="2400"/>
              <a:buFont typeface="Noto Sans Symbols"/>
              <a:buChar char="✔"/>
            </a:pPr>
            <a:r>
              <a:rPr lang="en-US" sz="2400"/>
              <a:t>Knows if, when and how </a:t>
            </a:r>
            <a:br>
              <a:rPr lang="en-US" sz="2400"/>
            </a:br>
            <a:r>
              <a:rPr lang="en-US" sz="2400"/>
              <a:t>you want them to use naloxone</a:t>
            </a:r>
            <a:endParaRPr sz="2400"/>
          </a:p>
          <a:p>
            <a:pPr indent="-517207" lvl="0" marL="509587" rtl="0" algn="l">
              <a:spcBef>
                <a:spcPts val="1900"/>
              </a:spcBef>
              <a:spcAft>
                <a:spcPts val="0"/>
              </a:spcAft>
              <a:buSzPts val="2400"/>
              <a:buFont typeface="Noto Sans Symbols"/>
              <a:buChar char="✔"/>
            </a:pPr>
            <a:r>
              <a:rPr lang="en-US" sz="2400"/>
              <a:t>Has agreed to stay with you for support</a:t>
            </a:r>
            <a:endParaRPr sz="2400"/>
          </a:p>
          <a:p>
            <a:pPr indent="-517207" lvl="0" marL="509588" rtl="0" algn="l">
              <a:spcBef>
                <a:spcPts val="1900"/>
              </a:spcBef>
              <a:spcAft>
                <a:spcPts val="0"/>
              </a:spcAft>
              <a:buSzPts val="2400"/>
              <a:buFont typeface="Noto Sans Symbols"/>
              <a:buChar char="✔"/>
            </a:pPr>
            <a:r>
              <a:rPr lang="en-US" sz="2400"/>
              <a:t>Knows your commitment to not use again </a:t>
            </a:r>
            <a:br>
              <a:rPr lang="en-US" sz="2400"/>
            </a:br>
            <a:r>
              <a:rPr lang="en-US" sz="2400"/>
              <a:t>while you wait for naloxone to wear off</a:t>
            </a:r>
            <a:endParaRPr sz="2400"/>
          </a:p>
        </p:txBody>
      </p:sp>
      <p:sp>
        <p:nvSpPr>
          <p:cNvPr id="235" name="Google Shape;235;p14"/>
          <p:cNvSpPr/>
          <p:nvPr/>
        </p:nvSpPr>
        <p:spPr>
          <a:xfrm>
            <a:off x="7467600" y="6400800"/>
            <a:ext cx="1645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Tell Them That</a:t>
            </a:r>
            <a:r>
              <a:rPr lang="en-US" sz="1800">
                <a:solidFill>
                  <a:schemeClr val="lt1"/>
                </a:solidFill>
                <a:latin typeface="Corbel"/>
                <a:ea typeface="Corbel"/>
                <a:cs typeface="Corbel"/>
                <a:sym typeface="Corbel"/>
              </a:rPr>
              <a:t>:</a:t>
            </a:r>
            <a:endParaRPr sz="1800">
              <a:solidFill>
                <a:schemeClr val="lt1"/>
              </a:solidFill>
              <a:latin typeface="Corbel"/>
              <a:ea typeface="Corbel"/>
              <a:cs typeface="Corbel"/>
              <a:sym typeface="Corbel"/>
            </a:endParaRPr>
          </a:p>
        </p:txBody>
      </p:sp>
      <p:pic>
        <p:nvPicPr>
          <p:cNvPr id="236" name="Google Shape;236;p14"/>
          <p:cNvPicPr preferRelativeResize="0"/>
          <p:nvPr/>
        </p:nvPicPr>
        <p:blipFill>
          <a:blip r:embed="rId3">
            <a:alphaModFix/>
          </a:blip>
          <a:stretch>
            <a:fillRect/>
          </a:stretch>
        </p:blipFill>
        <p:spPr>
          <a:xfrm>
            <a:off x="6362725" y="1783550"/>
            <a:ext cx="2781275" cy="2781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ph idx="1" type="body"/>
          </p:nvPr>
        </p:nvSpPr>
        <p:spPr>
          <a:xfrm>
            <a:off x="899594" y="864600"/>
            <a:ext cx="8222400" cy="60960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SzPts val="6840"/>
              <a:buNone/>
            </a:pPr>
            <a:r>
              <a:rPr b="1" i="1" lang="en-US" sz="6600">
                <a:solidFill>
                  <a:srgbClr val="7FC9FF"/>
                </a:solidFill>
                <a:latin typeface="Amatic SC"/>
                <a:ea typeface="Amatic SC"/>
                <a:cs typeface="Amatic SC"/>
                <a:sym typeface="Amatic SC"/>
              </a:rPr>
              <a:t>RESCUE </a:t>
            </a:r>
            <a:r>
              <a:rPr b="1" i="1" lang="en-US" sz="6600">
                <a:solidFill>
                  <a:srgbClr val="7FC9FF"/>
                </a:solidFill>
                <a:latin typeface="Amatic SC"/>
                <a:ea typeface="Amatic SC"/>
                <a:cs typeface="Amatic SC"/>
                <a:sym typeface="Amatic SC"/>
              </a:rPr>
              <a:t>BREATHING </a:t>
            </a:r>
            <a:endParaRPr b="1" i="1" sz="6600">
              <a:solidFill>
                <a:srgbClr val="7FC9FF"/>
              </a:solidFill>
              <a:latin typeface="Amatic SC"/>
              <a:ea typeface="Amatic SC"/>
              <a:cs typeface="Amatic SC"/>
              <a:sym typeface="Amatic SC"/>
            </a:endParaRPr>
          </a:p>
          <a:p>
            <a:pPr indent="-342900" lvl="0" marL="411480" rtl="0" algn="l">
              <a:spcBef>
                <a:spcPts val="0"/>
              </a:spcBef>
              <a:spcAft>
                <a:spcPts val="0"/>
              </a:spcAft>
              <a:buSzPts val="6840"/>
              <a:buNone/>
            </a:pPr>
            <a:r>
              <a:rPr b="1" i="1" lang="en-US" sz="6600">
                <a:latin typeface="Amatic SC"/>
                <a:ea typeface="Amatic SC"/>
                <a:cs typeface="Amatic SC"/>
                <a:sym typeface="Amatic SC"/>
              </a:rPr>
              <a:t>DURING AN </a:t>
            </a:r>
            <a:endParaRPr b="1" i="1" sz="6600">
              <a:latin typeface="Amatic SC"/>
              <a:ea typeface="Amatic SC"/>
              <a:cs typeface="Amatic SC"/>
              <a:sym typeface="Amatic SC"/>
            </a:endParaRPr>
          </a:p>
          <a:p>
            <a:pPr indent="-342900" lvl="0" marL="411480" rtl="0" algn="l">
              <a:spcBef>
                <a:spcPts val="0"/>
              </a:spcBef>
              <a:spcAft>
                <a:spcPts val="0"/>
              </a:spcAft>
              <a:buSzPts val="6840"/>
              <a:buNone/>
            </a:pPr>
            <a:r>
              <a:rPr b="1" i="1" lang="en-US" sz="6600">
                <a:latin typeface="Amatic SC"/>
                <a:ea typeface="Amatic SC"/>
                <a:cs typeface="Amatic SC"/>
                <a:sym typeface="Amatic SC"/>
              </a:rPr>
              <a:t>OPIATE OD </a:t>
            </a:r>
            <a:endParaRPr b="1" i="1" sz="6600">
              <a:latin typeface="Amatic SC"/>
              <a:ea typeface="Amatic SC"/>
              <a:cs typeface="Amatic SC"/>
              <a:sym typeface="Amatic SC"/>
            </a:endParaRPr>
          </a:p>
          <a:p>
            <a:pPr indent="-342900" lvl="0" marL="411480" rtl="0" algn="l">
              <a:spcBef>
                <a:spcPts val="0"/>
              </a:spcBef>
              <a:spcAft>
                <a:spcPts val="0"/>
              </a:spcAft>
              <a:buSzPts val="6840"/>
              <a:buNone/>
            </a:pPr>
            <a:r>
              <a:rPr b="1" i="1" lang="en-US" sz="6600">
                <a:latin typeface="Amatic SC"/>
                <a:ea typeface="Amatic SC"/>
                <a:cs typeface="Amatic SC"/>
                <a:sym typeface="Amatic SC"/>
              </a:rPr>
              <a:t>CAN SAVE A LIFE</a:t>
            </a:r>
            <a:endParaRPr b="1" i="1" sz="6600">
              <a:latin typeface="Amatic SC"/>
              <a:ea typeface="Amatic SC"/>
              <a:cs typeface="Amatic SC"/>
              <a:sym typeface="Amatic SC"/>
            </a:endParaRPr>
          </a:p>
          <a:p>
            <a:pPr indent="-342900" lvl="0" marL="411480" rtl="0" algn="l">
              <a:spcBef>
                <a:spcPts val="700"/>
              </a:spcBef>
              <a:spcAft>
                <a:spcPts val="0"/>
              </a:spcAft>
              <a:buSzPts val="2280"/>
              <a:buNone/>
            </a:pPr>
            <a:r>
              <a:rPr b="1" i="1" lang="en-US" sz="2400">
                <a:latin typeface="Amatic SC"/>
                <a:ea typeface="Amatic SC"/>
                <a:cs typeface="Amatic SC"/>
                <a:sym typeface="Amatic SC"/>
              </a:rPr>
              <a:t>Head Tilt</a:t>
            </a:r>
            <a:r>
              <a:rPr b="1" i="1" lang="en-US">
                <a:solidFill>
                  <a:srgbClr val="7FC9FF"/>
                </a:solidFill>
                <a:latin typeface="Amatic SC"/>
                <a:ea typeface="Amatic SC"/>
                <a:cs typeface="Amatic SC"/>
                <a:sym typeface="Amatic SC"/>
              </a:rPr>
              <a:t> / </a:t>
            </a:r>
            <a:r>
              <a:rPr b="1" i="1" lang="en-US" sz="2400">
                <a:latin typeface="Amatic SC"/>
                <a:ea typeface="Amatic SC"/>
                <a:cs typeface="Amatic SC"/>
                <a:sym typeface="Amatic SC"/>
              </a:rPr>
              <a:t>Chin Lift</a:t>
            </a:r>
            <a:r>
              <a:rPr b="1" i="1" lang="en-US">
                <a:latin typeface="Amatic SC"/>
                <a:ea typeface="Amatic SC"/>
                <a:cs typeface="Amatic SC"/>
                <a:sym typeface="Amatic SC"/>
              </a:rPr>
              <a:t> </a:t>
            </a:r>
            <a:r>
              <a:rPr b="1" i="1" lang="en-US">
                <a:solidFill>
                  <a:srgbClr val="7FC9FF"/>
                </a:solidFill>
                <a:latin typeface="Amatic SC"/>
                <a:ea typeface="Amatic SC"/>
                <a:cs typeface="Amatic SC"/>
                <a:sym typeface="Amatic SC"/>
              </a:rPr>
              <a:t>/ </a:t>
            </a:r>
            <a:r>
              <a:rPr b="1" i="1" lang="en-US" sz="2400">
                <a:latin typeface="Amatic SC"/>
                <a:ea typeface="Amatic SC"/>
                <a:cs typeface="Amatic SC"/>
                <a:sym typeface="Amatic SC"/>
              </a:rPr>
              <a:t>Pinch Nose </a:t>
            </a:r>
            <a:r>
              <a:rPr b="1" i="1" lang="en-US">
                <a:solidFill>
                  <a:srgbClr val="7FC9FF"/>
                </a:solidFill>
                <a:latin typeface="Amatic SC"/>
                <a:ea typeface="Amatic SC"/>
                <a:cs typeface="Amatic SC"/>
                <a:sym typeface="Amatic SC"/>
              </a:rPr>
              <a:t>/</a:t>
            </a:r>
            <a:r>
              <a:rPr b="1" i="1" lang="en-US" sz="2400">
                <a:latin typeface="Amatic SC"/>
                <a:ea typeface="Amatic SC"/>
                <a:cs typeface="Amatic SC"/>
                <a:sym typeface="Amatic SC"/>
              </a:rPr>
              <a:t> Breath every 5 Seconds</a:t>
            </a:r>
            <a:endParaRPr b="1" sz="7200">
              <a:latin typeface="Amatic SC"/>
              <a:ea typeface="Amatic SC"/>
              <a:cs typeface="Amatic SC"/>
              <a:sym typeface="Amatic SC"/>
            </a:endParaRPr>
          </a:p>
          <a:p>
            <a:pPr indent="-342900" lvl="0" marL="411480" rtl="0" algn="l">
              <a:spcBef>
                <a:spcPts val="700"/>
              </a:spcBef>
              <a:spcAft>
                <a:spcPts val="1200"/>
              </a:spcAft>
              <a:buSzPts val="2280"/>
              <a:buNone/>
            </a:pPr>
            <a:r>
              <a:t/>
            </a:r>
            <a:endParaRPr b="1" sz="2400">
              <a:latin typeface="Amatic SC"/>
              <a:ea typeface="Amatic SC"/>
              <a:cs typeface="Amatic SC"/>
              <a:sym typeface="Amatic SC"/>
            </a:endParaRPr>
          </a:p>
        </p:txBody>
      </p:sp>
      <p:sp>
        <p:nvSpPr>
          <p:cNvPr id="242" name="Google Shape;242;p15"/>
          <p:cNvSpPr/>
          <p:nvPr/>
        </p:nvSpPr>
        <p:spPr>
          <a:xfrm>
            <a:off x="7162800" y="6400800"/>
            <a:ext cx="19591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What is Naloxone?</a:t>
            </a:r>
            <a:endParaRPr sz="1800">
              <a:solidFill>
                <a:schemeClr val="lt1"/>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ph type="title"/>
          </p:nvPr>
        </p:nvSpPr>
        <p:spPr>
          <a:xfrm>
            <a:off x="304800" y="412467"/>
            <a:ext cx="8537700" cy="99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WHAT IS NALOXONE?</a:t>
            </a:r>
            <a:endParaRPr b="1" sz="6600"/>
          </a:p>
        </p:txBody>
      </p:sp>
      <p:sp>
        <p:nvSpPr>
          <p:cNvPr id="249" name="Google Shape;249;p16"/>
          <p:cNvSpPr txBox="1"/>
          <p:nvPr>
            <p:ph idx="4294967295" type="body"/>
          </p:nvPr>
        </p:nvSpPr>
        <p:spPr>
          <a:xfrm>
            <a:off x="358800" y="1905000"/>
            <a:ext cx="8426400" cy="4495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400">
                <a:solidFill>
                  <a:srgbClr val="3FAFFF"/>
                </a:solidFill>
              </a:rPr>
              <a:t>Opiate Overdose Reversal Drug</a:t>
            </a:r>
            <a:endParaRPr b="1" sz="2400">
              <a:solidFill>
                <a:srgbClr val="3FAFFF"/>
              </a:solidFill>
            </a:endParaRPr>
          </a:p>
          <a:p>
            <a:pPr indent="0" lvl="0" marL="0" rtl="0" algn="l">
              <a:spcBef>
                <a:spcPts val="0"/>
              </a:spcBef>
              <a:spcAft>
                <a:spcPts val="0"/>
              </a:spcAft>
              <a:buNone/>
            </a:pPr>
            <a:r>
              <a:t/>
            </a:r>
            <a:endParaRPr b="1" sz="2400">
              <a:solidFill>
                <a:srgbClr val="3FAFFF"/>
              </a:solidFill>
            </a:endParaRPr>
          </a:p>
          <a:p>
            <a:pPr indent="0" lvl="0" marL="0" rtl="0" algn="l">
              <a:spcBef>
                <a:spcPts val="0"/>
              </a:spcBef>
              <a:spcAft>
                <a:spcPts val="0"/>
              </a:spcAft>
              <a:buNone/>
            </a:pPr>
            <a:r>
              <a:t/>
            </a:r>
            <a:endParaRPr b="1" sz="2400">
              <a:solidFill>
                <a:srgbClr val="3FAFFF"/>
              </a:solidFill>
            </a:endParaRPr>
          </a:p>
          <a:p>
            <a:pPr indent="-381000" lvl="0" marL="457200" rtl="0" algn="l">
              <a:spcBef>
                <a:spcPts val="700"/>
              </a:spcBef>
              <a:spcAft>
                <a:spcPts val="0"/>
              </a:spcAft>
              <a:buSzPts val="2400"/>
              <a:buChar char="●"/>
            </a:pPr>
            <a:r>
              <a:rPr lang="en-US" sz="2400"/>
              <a:t>that’s it</a:t>
            </a:r>
            <a:endParaRPr sz="2400"/>
          </a:p>
          <a:p>
            <a:pPr indent="-381000" lvl="0" marL="457200" rtl="0" algn="l">
              <a:spcBef>
                <a:spcPts val="0"/>
              </a:spcBef>
              <a:spcAft>
                <a:spcPts val="0"/>
              </a:spcAft>
              <a:buSzPts val="2400"/>
              <a:buChar char="●"/>
            </a:pPr>
            <a:r>
              <a:rPr lang="en-US" sz="2400"/>
              <a:t>just that</a:t>
            </a:r>
            <a:endParaRPr sz="2400"/>
          </a:p>
          <a:p>
            <a:pPr indent="-381000" lvl="0" marL="457200" rtl="0" algn="l">
              <a:spcBef>
                <a:spcPts val="0"/>
              </a:spcBef>
              <a:spcAft>
                <a:spcPts val="0"/>
              </a:spcAft>
              <a:buSzPts val="2400"/>
              <a:buChar char="●"/>
            </a:pPr>
            <a:r>
              <a:rPr lang="en-US" sz="2400"/>
              <a:t>nothing else</a:t>
            </a:r>
            <a:endParaRPr sz="2400"/>
          </a:p>
          <a:p>
            <a:pPr indent="0" lvl="0" marL="457200" rtl="0" algn="l">
              <a:spcBef>
                <a:spcPts val="700"/>
              </a:spcBef>
              <a:spcAft>
                <a:spcPts val="0"/>
              </a:spcAft>
              <a:buNone/>
            </a:pPr>
            <a:r>
              <a:t/>
            </a:r>
            <a:endParaRPr sz="2400"/>
          </a:p>
          <a:p>
            <a:pPr indent="0" lvl="0" marL="457200" rtl="0" algn="l">
              <a:spcBef>
                <a:spcPts val="700"/>
              </a:spcBef>
              <a:spcAft>
                <a:spcPts val="0"/>
              </a:spcAft>
              <a:buNone/>
            </a:pPr>
            <a:r>
              <a:t/>
            </a:r>
            <a:endParaRPr sz="2400"/>
          </a:p>
          <a:p>
            <a:pPr indent="0" lvl="0" marL="0" rtl="0" algn="l">
              <a:spcBef>
                <a:spcPts val="700"/>
              </a:spcBef>
              <a:spcAft>
                <a:spcPts val="1200"/>
              </a:spcAft>
              <a:buSzPts val="3040"/>
              <a:buNone/>
            </a:pPr>
            <a:r>
              <a:rPr b="1" lang="en-US" sz="2400">
                <a:solidFill>
                  <a:srgbClr val="3FAFFF"/>
                </a:solidFill>
              </a:rPr>
              <a:t>Naloxone and Narcan are the same drug</a:t>
            </a:r>
            <a:endParaRPr b="1" sz="2400">
              <a:solidFill>
                <a:srgbClr val="3FAFFF"/>
              </a:solidFill>
            </a:endParaRPr>
          </a:p>
        </p:txBody>
      </p:sp>
      <p:sp>
        <p:nvSpPr>
          <p:cNvPr id="250" name="Google Shape;250;p16"/>
          <p:cNvSpPr/>
          <p:nvPr/>
        </p:nvSpPr>
        <p:spPr>
          <a:xfrm>
            <a:off x="5181600" y="6400800"/>
            <a:ext cx="38724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Why Can The IRA Distribute Naloxone?</a:t>
            </a:r>
            <a:endParaRPr sz="1800">
              <a:solidFill>
                <a:schemeClr val="lt1"/>
              </a:solidFill>
              <a:latin typeface="Corbel"/>
              <a:ea typeface="Corbel"/>
              <a:cs typeface="Corbel"/>
              <a:sym typeface="Corbel"/>
            </a:endParaRPr>
          </a:p>
        </p:txBody>
      </p:sp>
      <p:pic>
        <p:nvPicPr>
          <p:cNvPr id="251" name="Google Shape;251;p16"/>
          <p:cNvPicPr preferRelativeResize="0"/>
          <p:nvPr/>
        </p:nvPicPr>
        <p:blipFill>
          <a:blip r:embed="rId3">
            <a:alphaModFix/>
          </a:blip>
          <a:stretch>
            <a:fillRect/>
          </a:stretch>
        </p:blipFill>
        <p:spPr>
          <a:xfrm>
            <a:off x="4801175" y="604825"/>
            <a:ext cx="4041325" cy="53884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txBox="1"/>
          <p:nvPr>
            <p:ph type="title"/>
          </p:nvPr>
        </p:nvSpPr>
        <p:spPr>
          <a:xfrm>
            <a:off x="457675" y="18981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How Does Naloxone Work?</a:t>
            </a:r>
            <a:endParaRPr b="1" sz="6600"/>
          </a:p>
        </p:txBody>
      </p:sp>
      <p:sp>
        <p:nvSpPr>
          <p:cNvPr id="258" name="Google Shape;258;p18"/>
          <p:cNvSpPr txBox="1"/>
          <p:nvPr>
            <p:ph idx="1" type="body"/>
          </p:nvPr>
        </p:nvSpPr>
        <p:spPr>
          <a:xfrm>
            <a:off x="304800" y="1295400"/>
            <a:ext cx="7391400" cy="5060160"/>
          </a:xfrm>
          <a:prstGeom prst="rect">
            <a:avLst/>
          </a:prstGeom>
          <a:noFill/>
          <a:ln>
            <a:noFill/>
          </a:ln>
        </p:spPr>
        <p:txBody>
          <a:bodyPr anchorCtr="0" anchor="t" bIns="45700" lIns="91425" spcFirstLastPara="1" rIns="91425" wrap="square" tIns="45700">
            <a:noAutofit/>
          </a:bodyPr>
          <a:lstStyle/>
          <a:p>
            <a:pPr indent="-326390" lvl="0" marL="411480" rtl="0" algn="l">
              <a:spcBef>
                <a:spcPts val="0"/>
              </a:spcBef>
              <a:spcAft>
                <a:spcPts val="0"/>
              </a:spcAft>
              <a:buSzPts val="2400"/>
              <a:buChar char="●"/>
            </a:pPr>
            <a:r>
              <a:rPr lang="en-US" sz="2400"/>
              <a:t>Antagonist</a:t>
            </a:r>
            <a:endParaRPr sz="2400"/>
          </a:p>
          <a:p>
            <a:pPr indent="-300990" lvl="1" marL="740664" rtl="0" algn="l">
              <a:spcBef>
                <a:spcPts val="600"/>
              </a:spcBef>
              <a:spcAft>
                <a:spcPts val="0"/>
              </a:spcAft>
              <a:buSzPts val="2400"/>
              <a:buChar char="○"/>
            </a:pPr>
            <a:r>
              <a:rPr lang="en-US" sz="2400"/>
              <a:t>Stronger affinity for receptors</a:t>
            </a:r>
            <a:endParaRPr sz="2400"/>
          </a:p>
          <a:p>
            <a:pPr indent="-300990" lvl="1" marL="740664" rtl="0" algn="l">
              <a:spcBef>
                <a:spcPts val="0"/>
              </a:spcBef>
              <a:spcAft>
                <a:spcPts val="0"/>
              </a:spcAft>
              <a:buSzPts val="2400"/>
              <a:buChar char="○"/>
            </a:pPr>
            <a:r>
              <a:rPr lang="en-US" sz="2400"/>
              <a:t>Kicks opiates out for up to 90 mins </a:t>
            </a:r>
            <a:endParaRPr sz="2400"/>
          </a:p>
          <a:p>
            <a:pPr indent="-300990" lvl="1" marL="740664" rtl="0" algn="l">
              <a:spcBef>
                <a:spcPts val="0"/>
              </a:spcBef>
              <a:spcAft>
                <a:spcPts val="0"/>
              </a:spcAft>
              <a:buSzPts val="2400"/>
              <a:buChar char="○"/>
            </a:pPr>
            <a:r>
              <a:rPr lang="en-US" sz="2400"/>
              <a:t>Allows resumption of breathing</a:t>
            </a:r>
            <a:endParaRPr sz="2400"/>
          </a:p>
          <a:p>
            <a:pPr indent="-300990" lvl="1" marL="740664" rtl="0" algn="l">
              <a:spcBef>
                <a:spcPts val="0"/>
              </a:spcBef>
              <a:spcAft>
                <a:spcPts val="0"/>
              </a:spcAft>
              <a:buSzPts val="2400"/>
              <a:buChar char="○"/>
            </a:pPr>
            <a:r>
              <a:rPr lang="en-US" sz="2400"/>
              <a:t>No euphoria</a:t>
            </a:r>
            <a:endParaRPr sz="2400"/>
          </a:p>
          <a:p>
            <a:pPr indent="-326390" lvl="0" marL="411480" rtl="0" algn="l">
              <a:spcBef>
                <a:spcPts val="1200"/>
              </a:spcBef>
              <a:spcAft>
                <a:spcPts val="0"/>
              </a:spcAft>
              <a:buSzPts val="2400"/>
              <a:buChar char="●"/>
            </a:pPr>
            <a:r>
              <a:rPr lang="en-US" sz="2400"/>
              <a:t>Many ways to administer </a:t>
            </a:r>
            <a:endParaRPr sz="2400"/>
          </a:p>
          <a:p>
            <a:pPr indent="-300990" lvl="1" marL="740664" rtl="0" algn="l">
              <a:spcBef>
                <a:spcPts val="600"/>
              </a:spcBef>
              <a:spcAft>
                <a:spcPts val="0"/>
              </a:spcAft>
              <a:buSzPts val="2400"/>
              <a:buChar char="○"/>
            </a:pPr>
            <a:r>
              <a:rPr lang="en-US" sz="2400"/>
              <a:t>IV fastest</a:t>
            </a:r>
            <a:endParaRPr sz="2400"/>
          </a:p>
          <a:p>
            <a:pPr indent="-300990" lvl="1" marL="740664" rtl="0" algn="l">
              <a:spcBef>
                <a:spcPts val="0"/>
              </a:spcBef>
              <a:spcAft>
                <a:spcPts val="0"/>
              </a:spcAft>
              <a:buSzPts val="2400"/>
              <a:buChar char="○"/>
            </a:pPr>
            <a:r>
              <a:rPr lang="en-US" sz="2400"/>
              <a:t>intramuscular </a:t>
            </a:r>
            <a:endParaRPr sz="2400"/>
          </a:p>
          <a:p>
            <a:pPr indent="-300990" lvl="1" marL="740664" rtl="0" algn="l">
              <a:spcBef>
                <a:spcPts val="0"/>
              </a:spcBef>
              <a:spcAft>
                <a:spcPts val="0"/>
              </a:spcAft>
              <a:buSzPts val="2400"/>
              <a:buChar char="○"/>
            </a:pPr>
            <a:r>
              <a:rPr lang="en-US" sz="2400"/>
              <a:t>subcutaneous slowest, </a:t>
            </a:r>
            <a:br>
              <a:rPr lang="en-US" sz="2400"/>
            </a:br>
            <a:r>
              <a:rPr lang="en-US" sz="2400"/>
              <a:t>but longest lasting</a:t>
            </a:r>
            <a:endParaRPr sz="2400"/>
          </a:p>
          <a:p>
            <a:pPr indent="-326390" lvl="0" marL="411480" rtl="0" algn="l">
              <a:spcBef>
                <a:spcPts val="1200"/>
              </a:spcBef>
              <a:spcAft>
                <a:spcPts val="0"/>
              </a:spcAft>
              <a:buSzPts val="2400"/>
              <a:buChar char="●"/>
            </a:pPr>
            <a:r>
              <a:rPr lang="en-US" sz="2400"/>
              <a:t>Works on ALL opiates</a:t>
            </a:r>
            <a:endParaRPr sz="2400"/>
          </a:p>
        </p:txBody>
      </p:sp>
      <p:sp>
        <p:nvSpPr>
          <p:cNvPr id="259" name="Google Shape;259;p18"/>
          <p:cNvSpPr/>
          <p:nvPr/>
        </p:nvSpPr>
        <p:spPr>
          <a:xfrm>
            <a:off x="6629400" y="6400800"/>
            <a:ext cx="2439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What ‘s That Look Like?</a:t>
            </a:r>
            <a:endParaRPr sz="1800">
              <a:solidFill>
                <a:schemeClr val="lt1"/>
              </a:solidFill>
              <a:latin typeface="Corbel"/>
              <a:ea typeface="Corbel"/>
              <a:cs typeface="Corbel"/>
              <a:sym typeface="Corbel"/>
            </a:endParaRPr>
          </a:p>
        </p:txBody>
      </p:sp>
      <p:pic>
        <p:nvPicPr>
          <p:cNvPr descr="http://www.copeaustralia.com.au/wp-content/uploads/how-naloxone-works.png" id="260" name="Google Shape;260;p18"/>
          <p:cNvPicPr preferRelativeResize="0"/>
          <p:nvPr/>
        </p:nvPicPr>
        <p:blipFill rotWithShape="1">
          <a:blip r:embed="rId3">
            <a:alphaModFix/>
          </a:blip>
          <a:srcRect b="0" l="0" r="0" t="23594"/>
          <a:stretch/>
        </p:blipFill>
        <p:spPr>
          <a:xfrm>
            <a:off x="5418500" y="3429000"/>
            <a:ext cx="3473852" cy="29265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552275" y="219889"/>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Different Forms Of Naloxone</a:t>
            </a:r>
            <a:endParaRPr b="1" sz="6600"/>
          </a:p>
        </p:txBody>
      </p:sp>
      <p:pic>
        <p:nvPicPr>
          <p:cNvPr descr="Image-nasal-naloxone" id="267" name="Google Shape;267;p19"/>
          <p:cNvPicPr preferRelativeResize="0"/>
          <p:nvPr/>
        </p:nvPicPr>
        <p:blipFill rotWithShape="1">
          <a:blip r:embed="rId3">
            <a:alphaModFix/>
          </a:blip>
          <a:srcRect b="0" l="0" r="0" t="0"/>
          <a:stretch/>
        </p:blipFill>
        <p:spPr>
          <a:xfrm>
            <a:off x="457200" y="4123509"/>
            <a:ext cx="5410200" cy="2287744"/>
          </a:xfrm>
          <a:prstGeom prst="rect">
            <a:avLst/>
          </a:prstGeom>
          <a:noFill/>
          <a:ln>
            <a:noFill/>
          </a:ln>
          <a:effectLst>
            <a:outerShdw blurRad="292100" rotWithShape="0" algn="tl" dir="2700000" dist="139700">
              <a:srgbClr val="333333">
                <a:alpha val="64705"/>
              </a:srgbClr>
            </a:outerShdw>
          </a:effectLst>
        </p:spPr>
      </p:pic>
      <p:pic>
        <p:nvPicPr>
          <p:cNvPr descr="http://wowk.images.worldnow.com/images/9259165_G.jpg" id="268" name="Google Shape;268;p19"/>
          <p:cNvPicPr preferRelativeResize="0"/>
          <p:nvPr/>
        </p:nvPicPr>
        <p:blipFill rotWithShape="1">
          <a:blip r:embed="rId4">
            <a:alphaModFix/>
          </a:blip>
          <a:srcRect b="0" l="0" r="0" t="0"/>
          <a:stretch/>
        </p:blipFill>
        <p:spPr>
          <a:xfrm>
            <a:off x="5486400" y="1371600"/>
            <a:ext cx="3219914" cy="2514600"/>
          </a:xfrm>
          <a:prstGeom prst="rect">
            <a:avLst/>
          </a:prstGeom>
          <a:noFill/>
          <a:ln>
            <a:noFill/>
          </a:ln>
        </p:spPr>
      </p:pic>
      <p:pic>
        <p:nvPicPr>
          <p:cNvPr descr="http://blogs-images.forbes.com/davidkroll/files/2014/04/Screenshot-2014-04-03-15.57.33.png" id="269" name="Google Shape;269;p19"/>
          <p:cNvPicPr preferRelativeResize="0"/>
          <p:nvPr/>
        </p:nvPicPr>
        <p:blipFill rotWithShape="1">
          <a:blip r:embed="rId5">
            <a:alphaModFix/>
          </a:blip>
          <a:srcRect b="0" l="0" r="0" t="0"/>
          <a:stretch/>
        </p:blipFill>
        <p:spPr>
          <a:xfrm>
            <a:off x="914400" y="1447800"/>
            <a:ext cx="3657600" cy="2247188"/>
          </a:xfrm>
          <a:prstGeom prst="rect">
            <a:avLst/>
          </a:prstGeom>
          <a:noFill/>
          <a:ln>
            <a:noFill/>
          </a:ln>
          <a:effectLst>
            <a:outerShdw blurRad="292100" rotWithShape="0" algn="tl" dir="2700000" dist="139700">
              <a:srgbClr val="333333">
                <a:alpha val="64705"/>
              </a:srgbClr>
            </a:outerShdw>
          </a:effectLst>
        </p:spPr>
      </p:pic>
      <p:sp>
        <p:nvSpPr>
          <p:cNvPr id="270" name="Google Shape;270;p19"/>
          <p:cNvSpPr/>
          <p:nvPr/>
        </p:nvSpPr>
        <p:spPr>
          <a:xfrm>
            <a:off x="6324600" y="6400800"/>
            <a:ext cx="28007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What are common opiates?</a:t>
            </a:r>
            <a:endParaRPr sz="1800">
              <a:solidFill>
                <a:schemeClr val="lt1"/>
              </a:solidFill>
              <a:latin typeface="Corbel"/>
              <a:ea typeface="Corbel"/>
              <a:cs typeface="Corbel"/>
              <a:sym typeface="Corbel"/>
            </a:endParaRPr>
          </a:p>
        </p:txBody>
      </p:sp>
      <p:pic>
        <p:nvPicPr>
          <p:cNvPr descr="Image result for nasal spray naloxone" id="271" name="Google Shape;271;p19"/>
          <p:cNvPicPr preferRelativeResize="0"/>
          <p:nvPr/>
        </p:nvPicPr>
        <p:blipFill rotWithShape="1">
          <a:blip r:embed="rId6">
            <a:alphaModFix/>
          </a:blip>
          <a:srcRect b="0" l="0" r="0" t="0"/>
          <a:stretch/>
        </p:blipFill>
        <p:spPr>
          <a:xfrm>
            <a:off x="6096000" y="4038600"/>
            <a:ext cx="2667000" cy="24464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title"/>
          </p:nvPr>
        </p:nvSpPr>
        <p:spPr>
          <a:xfrm>
            <a:off x="875025" y="701850"/>
            <a:ext cx="5618700" cy="54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Common Opiates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ph type="title"/>
          </p:nvPr>
        </p:nvSpPr>
        <p:spPr>
          <a:xfrm>
            <a:off x="476650" y="407839"/>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Goals Of Training</a:t>
            </a:r>
            <a:endParaRPr b="1" sz="6600"/>
          </a:p>
        </p:txBody>
      </p:sp>
      <p:sp>
        <p:nvSpPr>
          <p:cNvPr id="129" name="Google Shape;129;p2"/>
          <p:cNvSpPr txBox="1"/>
          <p:nvPr>
            <p:ph idx="1" type="body"/>
          </p:nvPr>
        </p:nvSpPr>
        <p:spPr>
          <a:xfrm>
            <a:off x="914400" y="1722835"/>
            <a:ext cx="7772400" cy="4572000"/>
          </a:xfrm>
          <a:prstGeom prst="rect">
            <a:avLst/>
          </a:prstGeom>
          <a:noFill/>
          <a:ln>
            <a:noFill/>
          </a:ln>
        </p:spPr>
        <p:txBody>
          <a:bodyPr anchorCtr="0" anchor="t" bIns="45700" lIns="91425" spcFirstLastPara="1" rIns="91425" wrap="square" tIns="45700">
            <a:noAutofit/>
          </a:bodyPr>
          <a:lstStyle/>
          <a:p>
            <a:pPr indent="-302260" lvl="0" marL="411480" rtl="0" algn="l">
              <a:spcBef>
                <a:spcPts val="0"/>
              </a:spcBef>
              <a:spcAft>
                <a:spcPts val="0"/>
              </a:spcAft>
              <a:buSzPts val="2400"/>
              <a:buChar char="●"/>
            </a:pPr>
            <a:r>
              <a:rPr lang="en-US" sz="2400"/>
              <a:t>RAW - NYRA - Harm Reduction</a:t>
            </a:r>
            <a:endParaRPr sz="2400"/>
          </a:p>
          <a:p>
            <a:pPr indent="-302260" lvl="0" marL="411480" rtl="0" algn="l">
              <a:spcBef>
                <a:spcPts val="1300"/>
              </a:spcBef>
              <a:spcAft>
                <a:spcPts val="0"/>
              </a:spcAft>
              <a:buSzPts val="2400"/>
              <a:buChar char="●"/>
            </a:pPr>
            <a:r>
              <a:rPr lang="en-US" sz="2400"/>
              <a:t>Identify Opiate Overdoses</a:t>
            </a:r>
            <a:endParaRPr sz="2400"/>
          </a:p>
          <a:p>
            <a:pPr indent="-302260" lvl="0" marL="411480" rtl="0" algn="l">
              <a:spcBef>
                <a:spcPts val="1300"/>
              </a:spcBef>
              <a:spcAft>
                <a:spcPts val="0"/>
              </a:spcAft>
              <a:buSzPts val="2400"/>
              <a:buChar char="●"/>
            </a:pPr>
            <a:r>
              <a:rPr lang="en-US" sz="2400"/>
              <a:t>Identify Risk Factors</a:t>
            </a:r>
            <a:endParaRPr sz="2400"/>
          </a:p>
          <a:p>
            <a:pPr indent="-302260" lvl="0" marL="411480" rtl="0" algn="l">
              <a:spcBef>
                <a:spcPts val="1300"/>
              </a:spcBef>
              <a:spcAft>
                <a:spcPts val="0"/>
              </a:spcAft>
              <a:buSzPts val="2400"/>
              <a:buChar char="●"/>
            </a:pPr>
            <a:r>
              <a:rPr lang="en-US" sz="2400"/>
              <a:t>Reduce Chances of OD</a:t>
            </a:r>
            <a:endParaRPr sz="2400"/>
          </a:p>
          <a:p>
            <a:pPr indent="-302260" lvl="0" marL="411480" rtl="0" algn="l">
              <a:spcBef>
                <a:spcPts val="1300"/>
              </a:spcBef>
              <a:spcAft>
                <a:spcPts val="0"/>
              </a:spcAft>
              <a:buSzPts val="2400"/>
              <a:buChar char="●"/>
            </a:pPr>
            <a:r>
              <a:rPr lang="en-US" sz="2400"/>
              <a:t>Identify Common Opiates</a:t>
            </a:r>
            <a:endParaRPr sz="2400"/>
          </a:p>
          <a:p>
            <a:pPr indent="-302260" lvl="0" marL="411480" rtl="0" algn="l">
              <a:spcBef>
                <a:spcPts val="1300"/>
              </a:spcBef>
              <a:spcAft>
                <a:spcPts val="0"/>
              </a:spcAft>
              <a:buSzPts val="2400"/>
              <a:buChar char="●"/>
            </a:pPr>
            <a:r>
              <a:rPr lang="en-US" sz="2400"/>
              <a:t>What is Naloxone?</a:t>
            </a:r>
            <a:endParaRPr sz="2400"/>
          </a:p>
          <a:p>
            <a:pPr indent="-302260" lvl="0" marL="411480" rtl="0" algn="l">
              <a:spcBef>
                <a:spcPts val="1300"/>
              </a:spcBef>
              <a:spcAft>
                <a:spcPts val="0"/>
              </a:spcAft>
              <a:buSzPts val="2400"/>
              <a:buChar char="●"/>
            </a:pPr>
            <a:r>
              <a:rPr lang="en-US" sz="2400"/>
              <a:t>How To Administer Naloxone </a:t>
            </a:r>
            <a:endParaRPr sz="2400"/>
          </a:p>
          <a:p>
            <a:pPr indent="-302260" lvl="0" marL="411480" rtl="0" algn="l">
              <a:spcBef>
                <a:spcPts val="1300"/>
              </a:spcBef>
              <a:spcAft>
                <a:spcPts val="0"/>
              </a:spcAft>
              <a:buSzPts val="2400"/>
              <a:buChar char="●"/>
            </a:pPr>
            <a:r>
              <a:rPr lang="en-US" sz="2400"/>
              <a:t>Review</a:t>
            </a:r>
            <a:endParaRPr sz="2400"/>
          </a:p>
        </p:txBody>
      </p:sp>
      <p:sp>
        <p:nvSpPr>
          <p:cNvPr id="130" name="Google Shape;130;p2"/>
          <p:cNvSpPr/>
          <p:nvPr/>
        </p:nvSpPr>
        <p:spPr>
          <a:xfrm>
            <a:off x="7010400" y="6400800"/>
            <a:ext cx="21121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orbel"/>
                <a:ea typeface="Corbel"/>
                <a:cs typeface="Corbel"/>
                <a:sym typeface="Corbel"/>
              </a:rPr>
              <a:t>So What Is The IRA ?</a:t>
            </a:r>
            <a:endParaRPr sz="1800">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txBox="1"/>
          <p:nvPr>
            <p:ph type="title"/>
          </p:nvPr>
        </p:nvSpPr>
        <p:spPr>
          <a:xfrm>
            <a:off x="419100" y="285714"/>
            <a:ext cx="83058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Naloxone </a:t>
            </a:r>
            <a:r>
              <a:rPr b="1" lang="en-US" sz="6600" u="sng">
                <a:solidFill>
                  <a:srgbClr val="3FAFFF"/>
                </a:solidFill>
              </a:rPr>
              <a:t>ONLY</a:t>
            </a:r>
            <a:r>
              <a:rPr b="1" lang="en-US" sz="6600"/>
              <a:t> works on Opiates</a:t>
            </a:r>
            <a:endParaRPr b="1" sz="6600"/>
          </a:p>
        </p:txBody>
      </p:sp>
      <p:sp>
        <p:nvSpPr>
          <p:cNvPr id="283" name="Google Shape;283;p21"/>
          <p:cNvSpPr txBox="1"/>
          <p:nvPr>
            <p:ph idx="1" type="body"/>
          </p:nvPr>
        </p:nvSpPr>
        <p:spPr>
          <a:xfrm>
            <a:off x="1600200" y="1809675"/>
            <a:ext cx="2971800" cy="639900"/>
          </a:xfrm>
          <a:prstGeom prst="rect">
            <a:avLst/>
          </a:prstGeom>
          <a:noFill/>
          <a:ln>
            <a:noFill/>
          </a:ln>
        </p:spPr>
        <p:txBody>
          <a:bodyPr anchorCtr="0" anchor="ctr" bIns="45700" lIns="91425" spcFirstLastPara="1" rIns="91425" wrap="square" tIns="45700">
            <a:noAutofit/>
          </a:bodyPr>
          <a:lstStyle/>
          <a:p>
            <a:pPr indent="0" lvl="0" marL="73152" rtl="0" algn="l">
              <a:spcBef>
                <a:spcPts val="0"/>
              </a:spcBef>
              <a:spcAft>
                <a:spcPts val="1200"/>
              </a:spcAft>
              <a:buSzPts val="3040"/>
              <a:buNone/>
            </a:pPr>
            <a:r>
              <a:rPr lang="en-US" sz="3200" u="sng">
                <a:solidFill>
                  <a:srgbClr val="3FAFFF"/>
                </a:solidFill>
              </a:rPr>
              <a:t>Opiates</a:t>
            </a:r>
            <a:endParaRPr sz="3200" u="sng">
              <a:solidFill>
                <a:srgbClr val="3FAFFF"/>
              </a:solidFill>
            </a:endParaRPr>
          </a:p>
        </p:txBody>
      </p:sp>
      <p:sp>
        <p:nvSpPr>
          <p:cNvPr id="284" name="Google Shape;284;p21"/>
          <p:cNvSpPr txBox="1"/>
          <p:nvPr>
            <p:ph idx="2" type="body"/>
          </p:nvPr>
        </p:nvSpPr>
        <p:spPr>
          <a:xfrm>
            <a:off x="5791200" y="1809750"/>
            <a:ext cx="2971800" cy="639762"/>
          </a:xfrm>
          <a:prstGeom prst="rect">
            <a:avLst/>
          </a:prstGeom>
          <a:noFill/>
          <a:ln>
            <a:noFill/>
          </a:ln>
        </p:spPr>
        <p:txBody>
          <a:bodyPr anchorCtr="0" anchor="ctr" bIns="45700" lIns="91425" spcFirstLastPara="1" rIns="91425" wrap="square" tIns="45700">
            <a:noAutofit/>
          </a:bodyPr>
          <a:lstStyle/>
          <a:p>
            <a:pPr indent="0" lvl="0" marL="73152" rtl="0" algn="l">
              <a:spcBef>
                <a:spcPts val="0"/>
              </a:spcBef>
              <a:spcAft>
                <a:spcPts val="1200"/>
              </a:spcAft>
              <a:buSzPts val="3040"/>
              <a:buNone/>
            </a:pPr>
            <a:r>
              <a:rPr i="1" lang="en-US" sz="3200" u="sng">
                <a:solidFill>
                  <a:srgbClr val="3FAFFF"/>
                </a:solidFill>
              </a:rPr>
              <a:t>NOT 0piates</a:t>
            </a:r>
            <a:endParaRPr i="1" sz="3200" u="sng">
              <a:solidFill>
                <a:srgbClr val="3FAFFF"/>
              </a:solidFill>
            </a:endParaRPr>
          </a:p>
        </p:txBody>
      </p:sp>
      <p:sp>
        <p:nvSpPr>
          <p:cNvPr id="285" name="Google Shape;285;p21"/>
          <p:cNvSpPr txBox="1"/>
          <p:nvPr>
            <p:ph idx="3" type="body"/>
          </p:nvPr>
        </p:nvSpPr>
        <p:spPr>
          <a:xfrm>
            <a:off x="268800" y="2628900"/>
            <a:ext cx="2761200" cy="3276600"/>
          </a:xfrm>
          <a:prstGeom prst="rect">
            <a:avLst/>
          </a:prstGeom>
          <a:noFill/>
          <a:ln>
            <a:noFill/>
          </a:ln>
        </p:spPr>
        <p:txBody>
          <a:bodyPr anchorCtr="0" anchor="t" bIns="45700" lIns="91425" spcFirstLastPara="1" rIns="91425" wrap="square" tIns="45700">
            <a:normAutofit/>
          </a:bodyPr>
          <a:lstStyle/>
          <a:p>
            <a:pPr indent="-373380" lvl="0" marL="457200" rtl="0" algn="l">
              <a:spcBef>
                <a:spcPts val="0"/>
              </a:spcBef>
              <a:spcAft>
                <a:spcPts val="0"/>
              </a:spcAft>
              <a:buSzPts val="2280"/>
              <a:buChar char="●"/>
            </a:pPr>
            <a:r>
              <a:rPr lang="en-US"/>
              <a:t>Heroin</a:t>
            </a:r>
            <a:endParaRPr/>
          </a:p>
          <a:p>
            <a:pPr indent="-373380" lvl="0" marL="457200" rtl="0" algn="l">
              <a:spcBef>
                <a:spcPts val="0"/>
              </a:spcBef>
              <a:spcAft>
                <a:spcPts val="0"/>
              </a:spcAft>
              <a:buSzPts val="2280"/>
              <a:buChar char="●"/>
            </a:pPr>
            <a:r>
              <a:rPr lang="en-US"/>
              <a:t>Opana</a:t>
            </a:r>
            <a:endParaRPr/>
          </a:p>
          <a:p>
            <a:pPr indent="-373380" lvl="0" marL="457200" rtl="0" algn="l">
              <a:spcBef>
                <a:spcPts val="0"/>
              </a:spcBef>
              <a:spcAft>
                <a:spcPts val="0"/>
              </a:spcAft>
              <a:buSzPts val="2280"/>
              <a:buChar char="●"/>
            </a:pPr>
            <a:r>
              <a:rPr lang="en-US"/>
              <a:t>Vicodin</a:t>
            </a:r>
            <a:endParaRPr/>
          </a:p>
          <a:p>
            <a:pPr indent="-373380" lvl="0" marL="457200" rtl="0" algn="l">
              <a:spcBef>
                <a:spcPts val="0"/>
              </a:spcBef>
              <a:spcAft>
                <a:spcPts val="0"/>
              </a:spcAft>
              <a:buSzPts val="2280"/>
              <a:buChar char="●"/>
            </a:pPr>
            <a:r>
              <a:rPr lang="en-US"/>
              <a:t>Tylenol 3</a:t>
            </a:r>
            <a:endParaRPr/>
          </a:p>
          <a:p>
            <a:pPr indent="-373380" lvl="0" marL="457200" rtl="0" algn="l">
              <a:spcBef>
                <a:spcPts val="0"/>
              </a:spcBef>
              <a:spcAft>
                <a:spcPts val="0"/>
              </a:spcAft>
              <a:buSzPts val="2280"/>
              <a:buChar char="●"/>
            </a:pPr>
            <a:r>
              <a:rPr lang="en-US"/>
              <a:t>Percocet</a:t>
            </a:r>
            <a:endParaRPr/>
          </a:p>
          <a:p>
            <a:pPr indent="-373380" lvl="0" marL="457200" rtl="0" algn="l">
              <a:spcBef>
                <a:spcPts val="0"/>
              </a:spcBef>
              <a:spcAft>
                <a:spcPts val="0"/>
              </a:spcAft>
              <a:buSzPts val="2280"/>
              <a:buChar char="●"/>
            </a:pPr>
            <a:r>
              <a:rPr lang="en-US"/>
              <a:t>Fentanyl</a:t>
            </a:r>
            <a:endParaRPr/>
          </a:p>
        </p:txBody>
      </p:sp>
      <p:sp>
        <p:nvSpPr>
          <p:cNvPr id="286" name="Google Shape;286;p21"/>
          <p:cNvSpPr txBox="1"/>
          <p:nvPr>
            <p:ph idx="4" type="body"/>
          </p:nvPr>
        </p:nvSpPr>
        <p:spPr>
          <a:xfrm>
            <a:off x="5791200" y="2590800"/>
            <a:ext cx="3352800" cy="3352800"/>
          </a:xfrm>
          <a:prstGeom prst="rect">
            <a:avLst/>
          </a:prstGeom>
          <a:noFill/>
          <a:ln>
            <a:noFill/>
          </a:ln>
        </p:spPr>
        <p:txBody>
          <a:bodyPr anchorCtr="0" anchor="t" bIns="45700" lIns="91425" spcFirstLastPara="1" rIns="91425" wrap="square" tIns="45700">
            <a:noAutofit/>
          </a:bodyPr>
          <a:lstStyle/>
          <a:p>
            <a:pPr indent="-368300" lvl="0" marL="457200" rtl="0" algn="l">
              <a:spcBef>
                <a:spcPts val="0"/>
              </a:spcBef>
              <a:spcAft>
                <a:spcPts val="0"/>
              </a:spcAft>
              <a:buSzPts val="2200"/>
              <a:buChar char="●"/>
            </a:pPr>
            <a:r>
              <a:rPr i="1" lang="en-US" sz="2200"/>
              <a:t>Cocaine</a:t>
            </a:r>
            <a:endParaRPr i="1"/>
          </a:p>
          <a:p>
            <a:pPr indent="-368300" lvl="0" marL="457200" rtl="0" algn="l">
              <a:spcBef>
                <a:spcPts val="0"/>
              </a:spcBef>
              <a:spcAft>
                <a:spcPts val="0"/>
              </a:spcAft>
              <a:buSzPts val="2200"/>
              <a:buChar char="●"/>
            </a:pPr>
            <a:r>
              <a:rPr i="1" lang="en-US" sz="2200"/>
              <a:t>DMX</a:t>
            </a:r>
            <a:endParaRPr i="1"/>
          </a:p>
          <a:p>
            <a:pPr indent="-368300" lvl="0" marL="457200" rtl="0" algn="l">
              <a:spcBef>
                <a:spcPts val="0"/>
              </a:spcBef>
              <a:spcAft>
                <a:spcPts val="0"/>
              </a:spcAft>
              <a:buSzPts val="2200"/>
              <a:buChar char="●"/>
            </a:pPr>
            <a:r>
              <a:rPr i="1" lang="en-US" sz="2200"/>
              <a:t>Spice</a:t>
            </a:r>
            <a:endParaRPr i="1"/>
          </a:p>
          <a:p>
            <a:pPr indent="-368300" lvl="0" marL="457200" rtl="0" algn="l">
              <a:spcBef>
                <a:spcPts val="0"/>
              </a:spcBef>
              <a:spcAft>
                <a:spcPts val="0"/>
              </a:spcAft>
              <a:buSzPts val="2200"/>
              <a:buChar char="●"/>
            </a:pPr>
            <a:r>
              <a:rPr i="1" lang="en-US" sz="2200"/>
              <a:t>Alcohol</a:t>
            </a:r>
            <a:endParaRPr i="1"/>
          </a:p>
          <a:p>
            <a:pPr indent="-368300" lvl="0" marL="457200" rtl="0" algn="l">
              <a:spcBef>
                <a:spcPts val="0"/>
              </a:spcBef>
              <a:spcAft>
                <a:spcPts val="0"/>
              </a:spcAft>
              <a:buSzPts val="2200"/>
              <a:buChar char="●"/>
            </a:pPr>
            <a:r>
              <a:rPr i="1" lang="en-US" sz="2200"/>
              <a:t>Antihistamine</a:t>
            </a:r>
            <a:endParaRPr i="1"/>
          </a:p>
          <a:p>
            <a:pPr indent="-368300" lvl="0" marL="457200" rtl="0" algn="l">
              <a:spcBef>
                <a:spcPts val="0"/>
              </a:spcBef>
              <a:spcAft>
                <a:spcPts val="0"/>
              </a:spcAft>
              <a:buSzPts val="2200"/>
              <a:buChar char="●"/>
            </a:pPr>
            <a:r>
              <a:rPr i="1" lang="en-US" sz="2200"/>
              <a:t>Benzodiazepine</a:t>
            </a:r>
            <a:endParaRPr i="1"/>
          </a:p>
          <a:p>
            <a:pPr indent="-368300" lvl="0" marL="457200" rtl="0" algn="l">
              <a:spcBef>
                <a:spcPts val="0"/>
              </a:spcBef>
              <a:spcAft>
                <a:spcPts val="0"/>
              </a:spcAft>
              <a:buSzPts val="2200"/>
              <a:buChar char="●"/>
            </a:pPr>
            <a:r>
              <a:rPr i="1" lang="en-US" sz="2200"/>
              <a:t>Methamphetamine</a:t>
            </a:r>
            <a:endParaRPr i="1" sz="2200"/>
          </a:p>
          <a:p>
            <a:pPr indent="-368300" lvl="0" marL="457200" rtl="0" algn="l">
              <a:spcBef>
                <a:spcPts val="0"/>
              </a:spcBef>
              <a:spcAft>
                <a:spcPts val="0"/>
              </a:spcAft>
              <a:buSzPts val="2200"/>
              <a:buChar char="●"/>
            </a:pPr>
            <a:r>
              <a:rPr i="1" lang="en-US" sz="2200"/>
              <a:t>Xylazine</a:t>
            </a:r>
            <a:endParaRPr i="1" sz="2200"/>
          </a:p>
        </p:txBody>
      </p:sp>
      <p:sp>
        <p:nvSpPr>
          <p:cNvPr id="287" name="Google Shape;287;p21"/>
          <p:cNvSpPr/>
          <p:nvPr/>
        </p:nvSpPr>
        <p:spPr>
          <a:xfrm>
            <a:off x="3352800" y="6400800"/>
            <a:ext cx="5791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Should I use Naloxone  If I’m Not Sure What They’ve Taken?</a:t>
            </a:r>
            <a:endParaRPr sz="1800">
              <a:solidFill>
                <a:schemeClr val="lt1"/>
              </a:solidFill>
              <a:latin typeface="Corbel"/>
              <a:ea typeface="Corbel"/>
              <a:cs typeface="Corbel"/>
              <a:sym typeface="Corbel"/>
            </a:endParaRPr>
          </a:p>
        </p:txBody>
      </p:sp>
      <p:sp>
        <p:nvSpPr>
          <p:cNvPr id="288" name="Google Shape;288;p21"/>
          <p:cNvSpPr txBox="1"/>
          <p:nvPr>
            <p:ph idx="3" type="body"/>
          </p:nvPr>
        </p:nvSpPr>
        <p:spPr>
          <a:xfrm>
            <a:off x="2486800" y="2628888"/>
            <a:ext cx="2761200" cy="3276600"/>
          </a:xfrm>
          <a:prstGeom prst="rect">
            <a:avLst/>
          </a:prstGeom>
          <a:noFill/>
          <a:ln>
            <a:noFill/>
          </a:ln>
        </p:spPr>
        <p:txBody>
          <a:bodyPr anchorCtr="0" anchor="t" bIns="45700" lIns="91425" spcFirstLastPara="1" rIns="91425" wrap="square" tIns="45700">
            <a:normAutofit/>
          </a:bodyPr>
          <a:lstStyle/>
          <a:p>
            <a:pPr indent="-373380" lvl="0" marL="457200" rtl="0" algn="l">
              <a:spcBef>
                <a:spcPts val="1300"/>
              </a:spcBef>
              <a:spcAft>
                <a:spcPts val="0"/>
              </a:spcAft>
              <a:buSzPts val="2280"/>
              <a:buChar char="●"/>
            </a:pPr>
            <a:r>
              <a:rPr lang="en-US"/>
              <a:t>Morphine</a:t>
            </a:r>
            <a:endParaRPr/>
          </a:p>
          <a:p>
            <a:pPr indent="-373380" lvl="0" marL="457200" rtl="0" algn="l">
              <a:spcBef>
                <a:spcPts val="0"/>
              </a:spcBef>
              <a:spcAft>
                <a:spcPts val="0"/>
              </a:spcAft>
              <a:buSzPts val="2280"/>
              <a:buChar char="●"/>
            </a:pPr>
            <a:r>
              <a:rPr lang="en-US"/>
              <a:t>Suboxone</a:t>
            </a:r>
            <a:endParaRPr/>
          </a:p>
          <a:p>
            <a:pPr indent="-373380" lvl="0" marL="457200" rtl="0" algn="l">
              <a:spcBef>
                <a:spcPts val="0"/>
              </a:spcBef>
              <a:spcAft>
                <a:spcPts val="0"/>
              </a:spcAft>
              <a:buSzPts val="2280"/>
              <a:buChar char="●"/>
            </a:pPr>
            <a:r>
              <a:rPr lang="en-US"/>
              <a:t>Oxycontin</a:t>
            </a:r>
            <a:endParaRPr/>
          </a:p>
          <a:p>
            <a:pPr indent="-373380" lvl="0" marL="457200" rtl="0" algn="l">
              <a:spcBef>
                <a:spcPts val="0"/>
              </a:spcBef>
              <a:spcAft>
                <a:spcPts val="0"/>
              </a:spcAft>
              <a:buSzPts val="2280"/>
              <a:buChar char="●"/>
            </a:pPr>
            <a:r>
              <a:rPr lang="en-US"/>
              <a:t>Methadone</a:t>
            </a:r>
            <a:endParaRPr/>
          </a:p>
          <a:p>
            <a:pPr indent="-373380" lvl="0" marL="457200" rtl="0" algn="l">
              <a:spcBef>
                <a:spcPts val="0"/>
              </a:spcBef>
              <a:spcAft>
                <a:spcPts val="0"/>
              </a:spcAft>
              <a:buSzPts val="2280"/>
              <a:buChar char="●"/>
            </a:pPr>
            <a:r>
              <a:rPr lang="en-US"/>
              <a:t>Hydrocodone</a:t>
            </a:r>
            <a:endParaRPr/>
          </a:p>
          <a:p>
            <a:pPr indent="-373380" lvl="0" marL="457200" rtl="0" algn="l">
              <a:spcBef>
                <a:spcPts val="0"/>
              </a:spcBef>
              <a:spcAft>
                <a:spcPts val="0"/>
              </a:spcAft>
              <a:buSzPts val="2280"/>
              <a:buChar char="●"/>
            </a:pPr>
            <a:r>
              <a:rPr lang="en-US"/>
              <a:t>Demerol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280675" y="240475"/>
            <a:ext cx="8297700" cy="3811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Use Naloxone</a:t>
            </a:r>
            <a:r>
              <a:rPr b="1" lang="en-US" sz="6600"/>
              <a:t> Even</a:t>
            </a:r>
            <a:r>
              <a:rPr b="1" lang="en-US" sz="6600"/>
              <a:t> If You Aren’t Sure</a:t>
            </a:r>
            <a:r>
              <a:rPr b="1" lang="en-US" sz="6600"/>
              <a:t> Opiates Are Involved </a:t>
            </a:r>
            <a:endParaRPr b="1" sz="6600"/>
          </a:p>
        </p:txBody>
      </p:sp>
      <p:sp>
        <p:nvSpPr>
          <p:cNvPr id="294" name="Google Shape;294;p22"/>
          <p:cNvSpPr txBox="1"/>
          <p:nvPr>
            <p:ph idx="1" type="body"/>
          </p:nvPr>
        </p:nvSpPr>
        <p:spPr>
          <a:xfrm>
            <a:off x="280675" y="3188775"/>
            <a:ext cx="8823600" cy="3459900"/>
          </a:xfrm>
          <a:prstGeom prst="rect">
            <a:avLst/>
          </a:prstGeom>
          <a:noFill/>
          <a:ln>
            <a:noFill/>
          </a:ln>
        </p:spPr>
        <p:txBody>
          <a:bodyPr anchorCtr="0" anchor="t" bIns="45700" lIns="91425" spcFirstLastPara="1" rIns="91425" wrap="square" tIns="45700">
            <a:noAutofit/>
          </a:bodyPr>
          <a:lstStyle/>
          <a:p>
            <a:pPr indent="-327897" lvl="0" marL="411480" rtl="0" algn="l">
              <a:lnSpc>
                <a:spcPct val="115000"/>
              </a:lnSpc>
              <a:spcBef>
                <a:spcPts val="0"/>
              </a:spcBef>
              <a:spcAft>
                <a:spcPts val="0"/>
              </a:spcAft>
              <a:buSzPts val="2400"/>
              <a:buChar char="●"/>
            </a:pPr>
            <a:r>
              <a:rPr lang="en-US" sz="2400"/>
              <a:t>Naloxone is relatively harmless</a:t>
            </a:r>
            <a:endParaRPr sz="2400"/>
          </a:p>
          <a:p>
            <a:pPr indent="-327897" lvl="0" marL="411480" rtl="0" algn="l">
              <a:lnSpc>
                <a:spcPct val="115000"/>
              </a:lnSpc>
              <a:spcBef>
                <a:spcPts val="0"/>
              </a:spcBef>
              <a:spcAft>
                <a:spcPts val="0"/>
              </a:spcAft>
              <a:buSzPts val="2400"/>
              <a:buChar char="●"/>
            </a:pPr>
            <a:r>
              <a:rPr lang="en-US" sz="2400"/>
              <a:t>Only reverses opiate overdose</a:t>
            </a:r>
            <a:endParaRPr sz="2400"/>
          </a:p>
          <a:p>
            <a:pPr indent="-327897" lvl="0" marL="411480" rtl="0" algn="l">
              <a:lnSpc>
                <a:spcPct val="115000"/>
              </a:lnSpc>
              <a:spcBef>
                <a:spcPts val="0"/>
              </a:spcBef>
              <a:spcAft>
                <a:spcPts val="0"/>
              </a:spcAft>
              <a:buSzPts val="2400"/>
              <a:buChar char="●"/>
            </a:pPr>
            <a:r>
              <a:rPr lang="en-US" sz="2400"/>
              <a:t>Does not interact with other illicit drugs</a:t>
            </a:r>
            <a:endParaRPr sz="2400"/>
          </a:p>
          <a:p>
            <a:pPr indent="-327897" lvl="0" marL="411480" rtl="0" algn="l">
              <a:lnSpc>
                <a:spcPct val="115000"/>
              </a:lnSpc>
              <a:spcBef>
                <a:spcPts val="0"/>
              </a:spcBef>
              <a:spcAft>
                <a:spcPts val="0"/>
              </a:spcAft>
              <a:buSzPts val="2400"/>
              <a:buChar char="●"/>
            </a:pPr>
            <a:r>
              <a:rPr lang="en-US" sz="2400"/>
              <a:t>Take opiates out of equation</a:t>
            </a:r>
            <a:endParaRPr sz="2400"/>
          </a:p>
          <a:p>
            <a:pPr indent="-327898" lvl="0" marL="411480" rtl="0" algn="l">
              <a:lnSpc>
                <a:spcPct val="115000"/>
              </a:lnSpc>
              <a:spcBef>
                <a:spcPts val="0"/>
              </a:spcBef>
              <a:spcAft>
                <a:spcPts val="0"/>
              </a:spcAft>
              <a:buSzPts val="2400"/>
              <a:buChar char="●"/>
            </a:pPr>
            <a:r>
              <a:rPr lang="en-US" sz="2400"/>
              <a:t>Fentanyl contamination of non-opioids is occurring</a:t>
            </a:r>
            <a:endParaRPr sz="2400"/>
          </a:p>
        </p:txBody>
      </p:sp>
      <p:sp>
        <p:nvSpPr>
          <p:cNvPr id="295" name="Google Shape;295;p22"/>
          <p:cNvSpPr/>
          <p:nvPr/>
        </p:nvSpPr>
        <p:spPr>
          <a:xfrm>
            <a:off x="7239000" y="6400800"/>
            <a:ext cx="18653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Is Naloxone Safe?</a:t>
            </a:r>
            <a:endParaRPr sz="1800">
              <a:solidFill>
                <a:schemeClr val="lt1"/>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439075" y="51206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Naloxone Is Very Safe</a:t>
            </a:r>
            <a:endParaRPr b="1" sz="6600"/>
          </a:p>
        </p:txBody>
      </p:sp>
      <p:sp>
        <p:nvSpPr>
          <p:cNvPr id="302" name="Google Shape;302;p23"/>
          <p:cNvSpPr txBox="1"/>
          <p:nvPr>
            <p:ph idx="1" type="body"/>
          </p:nvPr>
        </p:nvSpPr>
        <p:spPr>
          <a:xfrm>
            <a:off x="439075" y="2286010"/>
            <a:ext cx="7772400" cy="4572000"/>
          </a:xfrm>
          <a:prstGeom prst="rect">
            <a:avLst/>
          </a:prstGeom>
          <a:noFill/>
          <a:ln>
            <a:noFill/>
          </a:ln>
        </p:spPr>
        <p:txBody>
          <a:bodyPr anchorCtr="0" anchor="t" bIns="45700" lIns="91425" spcFirstLastPara="1" rIns="91425" wrap="square" tIns="45700">
            <a:noAutofit/>
          </a:bodyPr>
          <a:lstStyle/>
          <a:p>
            <a:pPr indent="-314325" lvl="0" marL="411480" rtl="0" algn="l">
              <a:lnSpc>
                <a:spcPct val="115000"/>
              </a:lnSpc>
              <a:spcBef>
                <a:spcPts val="0"/>
              </a:spcBef>
              <a:spcAft>
                <a:spcPts val="0"/>
              </a:spcAft>
              <a:buSzPts val="2400"/>
              <a:buChar char="●"/>
            </a:pPr>
            <a:r>
              <a:rPr lang="en-US" sz="2400"/>
              <a:t>used when delivering babies if too much sedative administered</a:t>
            </a:r>
            <a:endParaRPr sz="2400"/>
          </a:p>
          <a:p>
            <a:pPr indent="-314325" lvl="0" marL="411480" rtl="0" algn="l">
              <a:lnSpc>
                <a:spcPct val="115000"/>
              </a:lnSpc>
              <a:spcBef>
                <a:spcPts val="0"/>
              </a:spcBef>
              <a:spcAft>
                <a:spcPts val="0"/>
              </a:spcAft>
              <a:buSzPts val="2400"/>
              <a:buChar char="●"/>
            </a:pPr>
            <a:r>
              <a:rPr lang="en-US" sz="2400"/>
              <a:t>not known to interact with other drugs</a:t>
            </a:r>
            <a:endParaRPr sz="2400"/>
          </a:p>
          <a:p>
            <a:pPr indent="-314325" lvl="0" marL="411480" rtl="0" algn="l">
              <a:lnSpc>
                <a:spcPct val="115000"/>
              </a:lnSpc>
              <a:spcBef>
                <a:spcPts val="0"/>
              </a:spcBef>
              <a:spcAft>
                <a:spcPts val="0"/>
              </a:spcAft>
              <a:buSzPts val="2400"/>
              <a:buChar char="●"/>
            </a:pPr>
            <a:r>
              <a:rPr lang="en-US" sz="2400"/>
              <a:t>invented in 1961</a:t>
            </a:r>
            <a:endParaRPr sz="2400"/>
          </a:p>
          <a:p>
            <a:pPr indent="-314325" lvl="0" marL="411480" rtl="0" algn="l">
              <a:lnSpc>
                <a:spcPct val="115000"/>
              </a:lnSpc>
              <a:spcBef>
                <a:spcPts val="0"/>
              </a:spcBef>
              <a:spcAft>
                <a:spcPts val="0"/>
              </a:spcAft>
              <a:buSzPts val="2400"/>
              <a:buChar char="●"/>
            </a:pPr>
            <a:r>
              <a:rPr lang="en-US" sz="2400"/>
              <a:t>FDA approved in 1971</a:t>
            </a:r>
            <a:endParaRPr sz="2400"/>
          </a:p>
          <a:p>
            <a:pPr indent="-314325" lvl="0" marL="411480" rtl="0" algn="l">
              <a:lnSpc>
                <a:spcPct val="115000"/>
              </a:lnSpc>
              <a:spcBef>
                <a:spcPts val="0"/>
              </a:spcBef>
              <a:spcAft>
                <a:spcPts val="0"/>
              </a:spcAft>
              <a:buSzPts val="2400"/>
              <a:buChar char="●"/>
            </a:pPr>
            <a:r>
              <a:rPr lang="en-US" sz="2400"/>
              <a:t>no potential for misuse</a:t>
            </a:r>
            <a:endParaRPr sz="2400"/>
          </a:p>
          <a:p>
            <a:pPr indent="-314325" lvl="0" marL="411480" rtl="0" algn="l">
              <a:lnSpc>
                <a:spcPct val="115000"/>
              </a:lnSpc>
              <a:spcBef>
                <a:spcPts val="0"/>
              </a:spcBef>
              <a:spcAft>
                <a:spcPts val="0"/>
              </a:spcAft>
              <a:buSzPts val="2400"/>
              <a:buChar char="●"/>
            </a:pPr>
            <a:r>
              <a:rPr lang="en-US" sz="2400"/>
              <a:t>we could safely inject or ingest it right now</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4"/>
          <p:cNvSpPr txBox="1"/>
          <p:nvPr>
            <p:ph type="title"/>
          </p:nvPr>
        </p:nvSpPr>
        <p:spPr>
          <a:xfrm>
            <a:off x="457200" y="512064"/>
            <a:ext cx="82296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t>Keeping the Naloxone Safe</a:t>
            </a:r>
            <a:endParaRPr sz="6600"/>
          </a:p>
        </p:txBody>
      </p:sp>
      <p:sp>
        <p:nvSpPr>
          <p:cNvPr id="308" name="Google Shape;308;p24"/>
          <p:cNvSpPr txBox="1"/>
          <p:nvPr>
            <p:ph idx="1" type="body"/>
          </p:nvPr>
        </p:nvSpPr>
        <p:spPr>
          <a:xfrm>
            <a:off x="460375" y="3015350"/>
            <a:ext cx="6213000" cy="2343000"/>
          </a:xfrm>
          <a:prstGeom prst="rect">
            <a:avLst/>
          </a:prstGeom>
          <a:noFill/>
          <a:ln>
            <a:noFill/>
          </a:ln>
        </p:spPr>
        <p:txBody>
          <a:bodyPr anchorCtr="0" anchor="t" bIns="45700" lIns="91425" spcFirstLastPara="1" rIns="91425" wrap="square" tIns="45700">
            <a:normAutofit fontScale="92500"/>
          </a:bodyPr>
          <a:lstStyle/>
          <a:p>
            <a:pPr indent="-332041" lvl="0" marL="411480" rtl="0" algn="l">
              <a:spcBef>
                <a:spcPts val="0"/>
              </a:spcBef>
              <a:spcAft>
                <a:spcPts val="0"/>
              </a:spcAft>
              <a:buSzPct val="95000"/>
              <a:buChar char="●"/>
            </a:pPr>
            <a:r>
              <a:rPr lang="en-US" sz="2400"/>
              <a:t>Keep out of direct sunlight (IM)</a:t>
            </a:r>
            <a:endParaRPr/>
          </a:p>
          <a:p>
            <a:pPr indent="-332041" lvl="0" marL="411480" rtl="0" algn="l">
              <a:spcBef>
                <a:spcPts val="0"/>
              </a:spcBef>
              <a:spcAft>
                <a:spcPts val="0"/>
              </a:spcAft>
              <a:buSzPct val="95000"/>
              <a:buChar char="●"/>
            </a:pPr>
            <a:r>
              <a:rPr lang="en-US" sz="2400"/>
              <a:t>Keep it above freezing</a:t>
            </a:r>
            <a:endParaRPr/>
          </a:p>
          <a:p>
            <a:pPr indent="-332041" lvl="0" marL="411480" rtl="0" algn="l">
              <a:spcBef>
                <a:spcPts val="0"/>
              </a:spcBef>
              <a:spcAft>
                <a:spcPts val="0"/>
              </a:spcAft>
              <a:buSzPct val="95000"/>
              <a:buChar char="●"/>
            </a:pPr>
            <a:r>
              <a:rPr lang="en-US" sz="2400"/>
              <a:t>Keep it under 80 degrees</a:t>
            </a:r>
            <a:endParaRPr/>
          </a:p>
          <a:p>
            <a:pPr indent="-332041" lvl="0" marL="411480" rtl="0" algn="l">
              <a:spcBef>
                <a:spcPts val="0"/>
              </a:spcBef>
              <a:spcAft>
                <a:spcPts val="0"/>
              </a:spcAft>
              <a:buSzPct val="95000"/>
              <a:buChar char="●"/>
            </a:pPr>
            <a:r>
              <a:rPr lang="en-US" sz="2400"/>
              <a:t>Notice the expiration, then add 20 years!</a:t>
            </a:r>
            <a:endParaRPr sz="2400"/>
          </a:p>
        </p:txBody>
      </p:sp>
      <p:sp>
        <p:nvSpPr>
          <p:cNvPr descr="data:image/jpeg;base64,/9j/4AAQSkZJRgABAQAAAQABAAD/2wCEAAkGBxISEhUSEhIVFRUXFRUVFRUVFhUVFRUVFRUWFxUVFRUYHSggGBolHRUVITEhJSkrLi4uFx8zODMtNygtLisBCgoKDg0OGBAQGy0gHx0tLS0tLS0tLS0rLS0tLS0tLS0tLS0tLS0tLS0tLS0rKy0tLS0tLS0tLS0tLS0tLTctLf/AABEIAMIBAwMBIgACEQEDEQH/xAAcAAABBQEBAQAAAAAAAAAAAAACAAEDBAUGBwj/xABBEAACAgECAwQHBAgEBgMAAAABAgARAwQSBSExIkFRcQYTMkJhgZEjobHBFDNSYnKS0eEVFoLwByRDU2PxVKKy/8QAGQEAAwEBAQAAAAAAAAAAAAAAAAECAwQF/8QAIxEBAQACAgICAwEBAQAAAAAAAAECEQMSITFBUQQTYTKBcf/aAAwDAQACEQMRAD8A8ok+jNOPOQiSYPaHnCCu34sb06/KcXqx2p2mq56YeQnG60dqVl7RirRGPEBJWjMGoeRgOUl04HfHJsrVY44gkvsieMYIh5XK6l2a3o23Kb0xuCYts2LlRll7V8eMNnUHoZY1OhXHqOQFEAzO1eXbkVvAzZ4wtBMo8jCCsD0jYVQAnKZl5zd43m3PMXKhPSRl5rXCaixg04FGegM3/LDynmWlytvA+M9JJ/5YeUQvtj6YgsZo6daac9otTWcg986TH7QlJrsOEewI3pB0WFwn2BA9ID7M1YsWKKKBlGjxogEiNUONAgEQGWS1GIjCuySMpLRWCVgFbZFJ9sUQeciSY+ogCEswjqdsvPS/KcjrRznWaA3pj5Tl9evSVkjFRhIY0YyVqmVDcaWXMr1Lw9py9GaDckKRvVmb9az7RvejmoJNGdDvnMej6kNOguRZpNUuKNOjwH12iI7wv3iczxGbfojl5PjPTukT3pV/ztxmVyTzlzhmnBBYjlB4vpSmVwOm415Ga+j09YD5RYzyvLLwxMmfEzDYOd852mUf8sPKee6YkZKr3vznoWqatOvkIhXB6zLtzbvAzseG5t4UziOJHtmb/olqbO090UvlWU8PUeF+wJD6QHmJNw32BK/HzzE3czJjRiY4gZ4oo8QNGhRoA1RqhRowEiNUKMYiBUUKooG80EIQlP7p+klVW/YP0mDp26fg+T7EiYnEMfK/jOs9FMOEadnzKep76FAWZrev0XT1OKuvaJPdfjIz5ZLpWPDb5eXLhJ6CWMfC8rcwpnrWjyaerTT4a8QtzWxNiIH2CWfAVFjyy+NKy4rj5teGNwrLdbZZ0/AHPUT3D1GP/wCKn1WA406mjp1Brpa9PrNccrjd6ZWSz28iT0ermZZ0fBlBsr909TGTS9+AfUf1kyYdL1GEc5pfycvlE4JfVebDhyj2V+6Pj4YzT0wYdN/2q8qhDDpv2W+6Z3n38K/R/XmmDgG9u1NPFwdcPTrO3Om057nH0jfoOnPvP9AYv3/w/wBH9cDqeFY8nOucJuEUtDpO7PC9Kfeb6CL/AAfT/wDcbyqOc/8AC/R/Xk+p4Ggtu+WNdkHqgPhPSn9HdOf+pfmv94z+i2lYVux/NZN5ZfhU4bPl89a8dsyfgOo2ZlPceU9wf/h3o2N1hP1EjP8Aw00gNjHi+WRh+cnvGnTwj4W1opmH6dcU9QAe+d9pfRzYAoAoeDj+syfSH0FTVV6xHNdNr1+E1/bHPOHLbx7D6ROxv7p0/CuIrlHLrNp/+E2Ed2oHkwP4iT6D0AXTk7DmN/tAH8FEmcsVeG/EUIpuP6Pke838t/gZCeCNV7vqP7y/24faP05/TJjTTbhDj3l+/wDpI/8AC8ndtPkT/SV3x+y/Xl9KEUutwvKPd+8fmZEdDl/Yb5C/wj7T7Lpl9K0aTPpnAsowHiVIEhjSGKPFEQhi0yjov3QG1OmH7P3TzddPqG95vqZYxcJynqx+sjtW1xehaHUrkVlWioPTzHP8JP8AoeMmyg+kxfRXTbEZbs2D+InQY5x83+67uD/ETafGFFKKHwmzh93zH4zJxTULUL8Of0i4vexzetFxTUZlYBeSEc2AJN+fuy7iTbl5XzTvJPQ/GUP8YxkEEoR39r7uYgf4gituUqPdILXzNEVz8J2do4elbplDEeQ8hAHET+yD8/8A3Cx9BfgJHJZWnHLNpLkOo1iIVDGi3Tka5EDmeg5kdfGSiU9Viw5CC12vsmhYsg2P5RMbZPbbVvpYbVoCqlhbdPj85IuQG6INcj8DV/gR9Zl5OGYSqoMjBQgSvFVvZZIPQn+txaXhiJlDrkG0bzt6dohQvKugG/8AmhufY1foXE9Y+NS43t2yNq7eShC181N+z98g03E3dgu6u0RZdKoFRQ+z5v2h2fvmqdOhN3zPWnI/AxfoXxb+cn8SZUJj5OPbC240FOQbioI7A5DkRTNzpT4GS6fjRdHcEdgE7dg3MALJT7WiBz5/CXzw7ndtfPntxk9r2uZTvoX5SI8LUKyigGosCiiyOYPZ28+UCQNxsDdZUbbu9ymlx+tJAFmttH5jxEJuNbVRjsCuLUl3HLlZP2fZFkCzQsgd4gDgyhgwGOxdUuQVuFED7SgPhVA8+sj1XBVcBTjx0F20rNjtQFpTSmwNifyiHg/K7j4qxQZAhZSa7LC73bSKbaQQeVHwj5ONhDta1agaOTCDRNA16y6J5Svj02RMYQKD2w5Y5LZicnrHJ7Ciyb6UOfdINXo2fJvK5APsrUDEQfVZUyAk77PskDly3t15AINZOMnnzycjRoFqPgdt0ZKOOMPeyjzx5fzWcsOElQtjds2AK2FtuRUDgeu2lt7dvdddVuuck0umONs7WB6xAEBTKgxlcapShloKdoPj2R17jROm/wAw11zAfxED8Yacfvpkxt81M4pceVQVbP6wAsE26j1b/q8S4nclhdFcljnZN0b5avFHyNhAxgtksC09WbIvmbJpGI+VixViGj26YcWJ91D8hEeIKeuFPpOJY5Bkr1BZGzqLbEtolDcopKqz7R5bQe1cs6LE5xZGyKFYMyoUtOQpboVy3XXwqGh2rqzq8XfiA+IMzONa5ETcga76Gjy+EkJmN6QPS34AmTZFS3ZuG8YfK4QdCQCDfMHuI8Jn6sLvbZ7O47f4b5TCwcezDkpVeVEqigkfE1c1MJJVSepAvzqa/jzW2P5PnQ4oop0uRzqpJFWIQgJDVqcCanPl+Ym/ifnzE57go7fP9k/1m4hnJz+MpXb+P5wsaaYx4ScSpo8nd9JcEeNlm05Sy6pjgQ9VU/ISPLw/E3tIDJxCHfyvl0lEptwjEQBRAF0NxHWT6HR+qB7TMLJsm6HgJFqMhNWKqRCZXl1Ws4tza+NSnifpOa9IdRmQKcVnsZSwHUgJy2/vA8x5ETXmR6Q6zJiUHHzO3Lfs+7jLA8/Ai6mfa5WbadZjKqZONPucAgD7LYfHbkRM3Xl7/wBxlnU8SyDKaKerXJixbSpLMcoFOGvoCw5V7plbWanKd6FMRCnGAzqGDevyKF7IIqgWvxoSDT63Gc2NTgxAqNlrYZSGzITjAHsj1ZPcQGj1/C3/AFZ0/H8jihjQt60acW9KcyhmymwDSALy7zCT0nQDtIQwRm2g2C+PI2PIgavFSR4i/CUUz4NlnDkx7kwvhGN7ZxuK4ivPs5LcA33MLJHQ30ulKnG65EOzCCHALK+TUZAjki7Y5N1m6o+Bh1n0Xa/bf4bxQ5WcBHVUdk3ll2sUYq1ANY5jvAmgNS/7R+s53hwxYBk1DZsfqnd23Mnq2DNkYlWyE9oXYAodJr49XjbbWRDuFrTDtDxXxHlJu56XNWeV39Lfx+oEcaxvBfp/SV40XfL7HTH6W/0zxUfKxHGrXvU/I/2lOKP9mRfqxXRqU8G+4xxmT9oj5H8pivqGdimEDs8nyNfq8ZIsLQ55Hog7RVDqRYuQaMe/kyv/AKhiX5DGAa82M0meXzpncMfjbX3qffHzsfjI30mNuq42+Sn8ZmHSj3cmVPNhkX5hxZHkwkZzshAygUSFXIt7GY9FYHnjY9wNg9xJ5Su9+PJdPvw1f8NTuxgfw9n/APMBtAP3+oNF8hHI2ORPwla4QzMPeP1Mn9s+j/Vftcac76WZKQ/w/nNb9Kf9o/jOc9KdQWBBr3e4eJP5RzOXwXTKeXLaVb6fXu/vOqAnOaPNbihyHM/Wbq6pZ18U04+a7qaKCMq+MaasGMIaiMIYkNVrhuTbkU/GvrOiuz0qczgNEH4idItnmBOX8n3HZ+L6q7o15y/Uq6JOt+EmTJZPhUnCyT/1XJN1JHlVdavfY8/jJseZT0ImjIWbHuA58x4yE6VvgfIyyI4kXCX2vHOz0z5V1+YqBShrNUe+yBQ+RM2vVqTzUfh+ExtflKlQFDElqvl7Ksw59xtRMcsOrfHPsixDHmDgoCpq/wB4Kzbfjy2yu2n0420hU2Au27+yyMBQ83bzDGAuvxIuPI+5DlVXAUMQOhI7I72fv63DZsD7gubryq1ITcdxIscrK3Z6EcovJ7iDBwfE4bZkyWuxce4fqRjfegQFRuWwOt2BVxavgLZHGV8is4/R+e0qB6nO2RqFnqDXymrpEx46VStsS3UW3eT8asSyDfSLtR1mnOrw7UKmIHGjeozHKoV7OVW9aCKZQFYesBFkjl1Ey8/BcwUM2LkBkyFVAdlD6sZdmIjpkC2RQPMEDxnbxRzksK4SuL14UZCcxdMZ1OpYsC6H9QgQgrR61XxEscBz5nzr618m4YNMWTeFG9kcuWxnrdC66VOskL6XGWDlFLDoxUFh3cjViHfxounnaWVOKZmTGdntsVx47Fj1mRgiEjwBYE/AGXJT15AOEnoNRhv/AFPsX/7MsWE3lFZ3WNTY8K4kCICVQGv2mPMsxJ6sxsk95M53Retx4sz48JxM+XFsxFGZUDOqM/I0xolm20BXzPTTF4nxxsWVkGPeFxq523vNrmJ2iq5eqUcyPb+tS22lZJIoLx7UIPtVxm9yg02MArqRg3vZakIO74V8Zt8M1Qz4Qzou196sl70ZQzKedCwavp3yro+LDOfV+rbtKSzK4KBSWUENYYglSAQPpNLBiVFCqAFAoAdwhbr+USb/ALFbRkozYGJbYFbGx5lsL3sLHvYFWU+O0HvlsyprOWfTt4rqEPxH2Tj6EH+Yy2Ys/e/sYXxr6Mek5X0mzAHn4/gP7zqDOR9IwC9HoLP0qHH/AKhZ+MaytA9kUKXn8z8Zo3KWiN8+goUPAUP7y1c9DH08/L2OKR3FGkQhiCIaxgaiXMHEs6HshWHx6/KVBLKGZ5yWeWnHbL4X/wDNG0VkxOPErzEk03pPpiR9ptNjkwK9/wAZR5HrIM2jRuqiYzjm9tryXTfx6lGB25AbJ60RQH+zFQI6KT30a+n3Tk34Qg9m1PipK/hHxY9Rj/V5j5MAwmnVHZ1qOR0LL5/76Sy2pfqGXnzUHy6Tk041qkBBxow5c1NHl3UeUnT0nTl6zG6+a9D5ryqLR7dWNY49rGQOfO/p+UQfE9Eggk8uhFm+Y8O+UNH6SYn9llPkwF/I9D8JsHGrdQD9Pxk2b9qlvwqHQYso5FGqqsdLphXh0B+Uz/8AKqgueZVwF2gilAvoPmZu4cCpe0AX1qSSek+F978uWx+jhwur4m2UxJDY7UhgA3QrRodZf4ZhZMSq3UA8vCySF+QIHyl/W8SGEqD7wJ610ZFr6OT/AKTItHxzFlZFohn3bQyg3sALcwTXXvk3j38nOTXwaKSNrtMQTuXpdKaY9ndyU9TXOhJNMuLIN2NyRZB5XRHUHpzmd4slzmxQRS0dGe4g/d+MibTOPdPy5/hJ6ZT4XM8b8oZDrNOMiMhJG4VY6qe5h8QaI8pORGk+le1T9L3YmdwQygjKqAllcDnsA5kN7S/AjvBmLoeIumEMo9Y2TOURcj06rtLhcr7SSwCse+t3WbubAd29G2uBV1asvXa62Ny38QR3EQTqR/1EZD4qDmQ+RUbx81HmZr4vpl5ntiaT0g9Y2ELh2HIcV7qP2eTFlyKQV77xnkfH4zoZm6nBpGA3beVVsTKHG0FRt9Wu4UGI+cmObIw24VbGKo5sn6yv/FjNkH95+Y/ZMLj/AMEz/wCoz29TY9nAjY77jlylWyD47VTGL8WYd0umR6bTrjUIgpR5k+JJJ5kk2ST1JkkjK7q8ZqBM4vjeX7Rj1rlXzM7R+hnA6/Lbt/F/upfF7Ry/5PpO/wD3XwkxMr6Y0JKXnbj6cGXsVxQN8UollYYWAokqiMhKJMsiUSQSaqJFMkBkAMkBkL2IxqjxERkaoLYge6EFhQCpl4Zjbqo865/WNj0WROeLNkTyYkfRrl2EDAwYuL67H7yZR+8u0/Uf0l3B6YMP12nYfFCGH06yuDEVBi6w+1bWn9KNJk5HIFJ93ICvyoy6un079pRjJ5mxXUjma75yeTTI3VQZWPC0HNLT+AlfwMnqfZ2eh4KmPbRJ2kHnt7RGP1dnl4QuJ6TIV+x2qacdSnNsZVW5A2QaPynIYs2rx/q9Qx+DgMPyMtY/SjVp+swpkHip2n6Hl98XWn2jRbJrka6LA5F5HawXEQxbmo3WDtHy5eMsZvSDYxBSiMipTMFYKcaNdC9zWzAAcjtPPlKWL02w9MuLLj81LD6rYmppPSDS5vYzIfgSLB8jAz6HjyZXTHTBnxLmUMFN4mJAfkTXQfzCHj4jpnNB8d9rlexuyAW7Jo8gQenQgyTDosIYOiIG8Uodd13XXmzHzNzL1/othddqkp2MicgCD6xGVmYcizdoG7vsiHi+x5nprnToeYJH0IkbaPwYfMETDy8AypufHkG5mBIW8fZXAMQAPM9bPM1077Jlz6nVBh2HAOZieSuPVlRtUbA3f16eYkXDGqnJlGk2mfwvyIMhdCOoI8xKGn41lXTHNmRdysgJO7CpBVC7U1kBSzg9b9WTLH+ZEVtjrkQ+tOEXRBcEDs87YdpDYHvfA1N4ouc1+UsaSYOLafILDoeQbn2TtKq4JuiBtZT85OMeNhY6HmCrWJN4aqc0+mZrXpGPwM88zntHxJ+k9F47hC4WIY/T855xkeuZMrDGy+SzymU8LGJ6FQ90ixdIRnVHHR7ooFRRk0lkiyMGSLKSlUwiYAhAxHDwgYFxxJ0raQGODIwYQMDHce5HHuAHce4EVxAYaFukNx7gaUtEDI7jgwJIGjkyMGPcATYwe6VNTwrE/tIp8wJbuK4BmLwopzxZcuM/uu1fymxLGPX8QxeznXIB3ZE5n/UpH4S3cRMNHuli9MtSn63SBvjif8mqXcHp1pDyyesxH/yIwH83SUCBI306nqJPWH2rqtPxTTZx2MuNx4blP3Q8/DcLkEoLDbgRYIbcrE2O8lF+k4LUcCwsbKLfiBR+okScOzY/1OpzJ8N+4fRri6n3dY/olhsHGWUhVUe8v2ZwlNw5FgPUKKvozeMm4TwV8OVsjsHLKq7toVuSqDYq+ZBPJq59O+ctj43xLF7+PKP3lKn6iWU9PtQn63Rk/FGBH3w1T3G76XZNuA3ys/cJ5MuY5sl+4Onx+JnTemPpUutRcWFMi37ZcVQ8BzmPpdOEFQk0Ll40lDHuhBzGjS2aX1xikUUA3VkimRLDH5zVmluFcjEK4gOIGATEIjSAwgZEIQMRpLjgwAY9wArijXGuJR4rjXFcAK44MCPcQSXFcCK4GMGK4Fx7gB3GuBce4EKNcG4rgBXG3RrgmMCuA+JT3RREwJR1GmW+kqtphL2YyAw0FNtPAbCZdMEiGi2o+rMUu1Gho9rAMkEhUw1M0QlhXIxCuAHcQMC49xAYMe4AMeIx3FcAGPcAkuK4FxCIx3EDBBj3Az3HuBceIDuKBHuBiuPcC49wAo0a41wB7iuNcaAFca41xrgBXBYxiYDGARZJEZIxkRjSYwTHMGAKKK40CGJIsjBj3LJKGjgyMQhAJAY4MjjgxBJcUC46mIx3EDAuODADBj3AuK4AdxXAuK4jSXFcAGOTADuK4Fx7gYiY9wI4gBXFGjXACJjXGJjGAOTGuMY0QEZG5hQCYwjaAYTQDAgmDHMG4EVxRRQAoSxRSyOIcUUAIRooogcR4oojKEIooA0UUUDIR4oogcQjFFAEIoooAo4jRQBzHjRQM4jRooA5jRRQATAMUUCRtIzFFAGaDFFGDCPFFAP/2Q==" id="309" name="Google Shape;309;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descr="data:image/jpeg;base64,/9j/4AAQSkZJRgABAQAAAQABAAD/2wCEAAkGBxISEhUSEhIVFRUXFRUVFRUVFhUVFRUVFRUWFxUVFRUYHSggGBolHRUVITEhJSkrLi4uFx8zODMtNygtLisBCgoKDg0OGBAQGy0gHx0tLS0tLS0tLS0rLS0tLS0tLS0tLS0tLS0tLS0tLS0rKy0tLS0tLS0tLS0tLS0tLTctLf/AABEIAMIBAwMBIgACEQEDEQH/xAAcAAABBQEBAQAAAAAAAAAAAAACAAEDBAUGBwj/xABBEAACAgECAwQHBAgEBgMAAAABAgARAwQSBSExIkFRcQYTMkJhgZEjobHBFDNSYnKS0eEVFoLwByRDU2PxVKKy/8QAGQEAAwEBAQAAAAAAAAAAAAAAAAECAwQF/8QAIxEBAQACAgICAwEBAQAAAAAAAAECEQMSITFBUQQTYTKBcf/aAAwDAQACEQMRAD8A8ok+jNOPOQiSYPaHnCCu34sb06/KcXqx2p2mq56YeQnG60dqVl7RirRGPEBJWjMGoeRgOUl04HfHJsrVY44gkvsieMYIh5XK6l2a3o23Kb0xuCYts2LlRll7V8eMNnUHoZY1OhXHqOQFEAzO1eXbkVvAzZ4wtBMo8jCCsD0jYVQAnKZl5zd43m3PMXKhPSRl5rXCaixg04FGegM3/LDynmWlytvA+M9JJ/5YeUQvtj6YgsZo6daac9otTWcg986TH7QlJrsOEewI3pB0WFwn2BA9ID7M1YsWKKKBlGjxogEiNUONAgEQGWS1GIjCuySMpLRWCVgFbZFJ9sUQeciSY+ogCEswjqdsvPS/KcjrRznWaA3pj5Tl9evSVkjFRhIY0YyVqmVDcaWXMr1Lw9py9GaDckKRvVmb9az7RvejmoJNGdDvnMej6kNOguRZpNUuKNOjwH12iI7wv3iczxGbfojl5PjPTukT3pV/ztxmVyTzlzhmnBBYjlB4vpSmVwOm415Ga+j09YD5RYzyvLLwxMmfEzDYOd852mUf8sPKee6YkZKr3vznoWqatOvkIhXB6zLtzbvAzseG5t4UziOJHtmb/olqbO090UvlWU8PUeF+wJD6QHmJNw32BK/HzzE3czJjRiY4gZ4oo8QNGhRoA1RqhRowEiNUKMYiBUUKooG80EIQlP7p+klVW/YP0mDp26fg+T7EiYnEMfK/jOs9FMOEadnzKep76FAWZrev0XT1OKuvaJPdfjIz5ZLpWPDb5eXLhJ6CWMfC8rcwpnrWjyaerTT4a8QtzWxNiIH2CWfAVFjyy+NKy4rj5teGNwrLdbZZ0/AHPUT3D1GP/wCKn1WA406mjp1Brpa9PrNccrjd6ZWSz28iT0ermZZ0fBlBsr909TGTS9+AfUf1kyYdL1GEc5pfycvlE4JfVebDhyj2V+6Pj4YzT0wYdN/2q8qhDDpv2W+6Z3n38K/R/XmmDgG9u1NPFwdcPTrO3Om057nH0jfoOnPvP9AYv3/w/wBH9cDqeFY8nOucJuEUtDpO7PC9Kfeb6CL/AAfT/wDcbyqOc/8AC/R/Xk+p4Ggtu+WNdkHqgPhPSn9HdOf+pfmv94z+i2lYVux/NZN5ZfhU4bPl89a8dsyfgOo2ZlPceU9wf/h3o2N1hP1EjP8Aw00gNjHi+WRh+cnvGnTwj4W1opmH6dcU9QAe+d9pfRzYAoAoeDj+syfSH0FTVV6xHNdNr1+E1/bHPOHLbx7D6ROxv7p0/CuIrlHLrNp/+E2Ed2oHkwP4iT6D0AXTk7DmN/tAH8FEmcsVeG/EUIpuP6Pke838t/gZCeCNV7vqP7y/24faP05/TJjTTbhDj3l+/wDpI/8AC8ndtPkT/SV3x+y/Xl9KEUutwvKPd+8fmZEdDl/Yb5C/wj7T7Lpl9K0aTPpnAsowHiVIEhjSGKPFEQhi0yjov3QG1OmH7P3TzddPqG95vqZYxcJynqx+sjtW1xehaHUrkVlWioPTzHP8JP8AoeMmyg+kxfRXTbEZbs2D+InQY5x83+67uD/ETafGFFKKHwmzh93zH4zJxTULUL8Of0i4vexzetFxTUZlYBeSEc2AJN+fuy7iTbl5XzTvJPQ/GUP8YxkEEoR39r7uYgf4gituUqPdILXzNEVz8J2do4elbplDEeQ8hAHET+yD8/8A3Cx9BfgJHJZWnHLNpLkOo1iIVDGi3Tka5EDmeg5kdfGSiU9Viw5CC12vsmhYsg2P5RMbZPbbVvpYbVoCqlhbdPj85IuQG6INcj8DV/gR9Zl5OGYSqoMjBQgSvFVvZZIPQn+txaXhiJlDrkG0bzt6dohQvKugG/8AmhufY1foXE9Y+NS43t2yNq7eShC181N+z98g03E3dgu6u0RZdKoFRQ+z5v2h2fvmqdOhN3zPWnI/AxfoXxb+cn8SZUJj5OPbC240FOQbioI7A5DkRTNzpT4GS6fjRdHcEdgE7dg3MALJT7WiBz5/CXzw7ndtfPntxk9r2uZTvoX5SI8LUKyigGosCiiyOYPZ28+UCQNxsDdZUbbu9ymlx+tJAFmttH5jxEJuNbVRjsCuLUl3HLlZP2fZFkCzQsgd4gDgyhgwGOxdUuQVuFED7SgPhVA8+sj1XBVcBTjx0F20rNjtQFpTSmwNifyiHg/K7j4qxQZAhZSa7LC73bSKbaQQeVHwj5ONhDta1agaOTCDRNA16y6J5Svj02RMYQKD2w5Y5LZicnrHJ7Ciyb6UOfdINXo2fJvK5APsrUDEQfVZUyAk77PskDly3t15AINZOMnnzycjRoFqPgdt0ZKOOMPeyjzx5fzWcsOElQtjds2AK2FtuRUDgeu2lt7dvdddVuuck0umONs7WB6xAEBTKgxlcapShloKdoPj2R17jROm/wAw11zAfxED8Yacfvpkxt81M4pceVQVbP6wAsE26j1b/q8S4nclhdFcljnZN0b5avFHyNhAxgtksC09WbIvmbJpGI+VixViGj26YcWJ91D8hEeIKeuFPpOJY5Bkr1BZGzqLbEtolDcopKqz7R5bQe1cs6LE5xZGyKFYMyoUtOQpboVy3XXwqGh2rqzq8XfiA+IMzONa5ETcga76Gjy+EkJmN6QPS34AmTZFS3ZuG8YfK4QdCQCDfMHuI8Jn6sLvbZ7O47f4b5TCwcezDkpVeVEqigkfE1c1MJJVSepAvzqa/jzW2P5PnQ4oop0uRzqpJFWIQgJDVqcCanPl+Ym/ifnzE57go7fP9k/1m4hnJz+MpXb+P5wsaaYx4ScSpo8nd9JcEeNlm05Sy6pjgQ9VU/ISPLw/E3tIDJxCHfyvl0lEptwjEQBRAF0NxHWT6HR+qB7TMLJsm6HgJFqMhNWKqRCZXl1Ws4tza+NSnifpOa9IdRmQKcVnsZSwHUgJy2/vA8x5ETXmR6Q6zJiUHHzO3Lfs+7jLA8/Ai6mfa5WbadZjKqZONPucAgD7LYfHbkRM3Xl7/wBxlnU8SyDKaKerXJixbSpLMcoFOGvoCw5V7plbWanKd6FMRCnGAzqGDevyKF7IIqgWvxoSDT63Gc2NTgxAqNlrYZSGzITjAHsj1ZPcQGj1/C3/AFZ0/H8jihjQt60acW9KcyhmymwDSALy7zCT0nQDtIQwRm2g2C+PI2PIgavFSR4i/CUUz4NlnDkx7kwvhGN7ZxuK4ivPs5LcA33MLJHQ30ulKnG65EOzCCHALK+TUZAjki7Y5N1m6o+Bh1n0Xa/bf4bxQ5WcBHVUdk3ll2sUYq1ANY5jvAmgNS/7R+s53hwxYBk1DZsfqnd23Mnq2DNkYlWyE9oXYAodJr49XjbbWRDuFrTDtDxXxHlJu56XNWeV39Lfx+oEcaxvBfp/SV40XfL7HTH6W/0zxUfKxHGrXvU/I/2lOKP9mRfqxXRqU8G+4xxmT9oj5H8pivqGdimEDs8nyNfq8ZIsLQ55Hog7RVDqRYuQaMe/kyv/AKhiX5DGAa82M0meXzpncMfjbX3qffHzsfjI30mNuq42+Sn8ZmHSj3cmVPNhkX5hxZHkwkZzshAygUSFXIt7GY9FYHnjY9wNg9xJ5Su9+PJdPvw1f8NTuxgfw9n/APMBtAP3+oNF8hHI2ORPwla4QzMPeP1Mn9s+j/Vftcac76WZKQ/w/nNb9Kf9o/jOc9KdQWBBr3e4eJP5RzOXwXTKeXLaVb6fXu/vOqAnOaPNbihyHM/Wbq6pZ18U04+a7qaKCMq+MaasGMIaiMIYkNVrhuTbkU/GvrOiuz0qczgNEH4idItnmBOX8n3HZ+L6q7o15y/Uq6JOt+EmTJZPhUnCyT/1XJN1JHlVdavfY8/jJseZT0ImjIWbHuA58x4yE6VvgfIyyI4kXCX2vHOz0z5V1+YqBShrNUe+yBQ+RM2vVqTzUfh+ExtflKlQFDElqvl7Ksw59xtRMcsOrfHPsixDHmDgoCpq/wB4Kzbfjy2yu2n0420hU2Au27+yyMBQ83bzDGAuvxIuPI+5DlVXAUMQOhI7I72fv63DZsD7gubryq1ITcdxIscrK3Z6EcovJ7iDBwfE4bZkyWuxce4fqRjfegQFRuWwOt2BVxavgLZHGV8is4/R+e0qB6nO2RqFnqDXymrpEx46VStsS3UW3eT8asSyDfSLtR1mnOrw7UKmIHGjeozHKoV7OVW9aCKZQFYesBFkjl1Ey8/BcwUM2LkBkyFVAdlD6sZdmIjpkC2RQPMEDxnbxRzksK4SuL14UZCcxdMZ1OpYsC6H9QgQgrR61XxEscBz5nzr618m4YNMWTeFG9kcuWxnrdC66VOskL6XGWDlFLDoxUFh3cjViHfxounnaWVOKZmTGdntsVx47Fj1mRgiEjwBYE/AGXJT15AOEnoNRhv/AFPsX/7MsWE3lFZ3WNTY8K4kCICVQGv2mPMsxJ6sxsk95M53Retx4sz48JxM+XFsxFGZUDOqM/I0xolm20BXzPTTF4nxxsWVkGPeFxq523vNrmJ2iq5eqUcyPb+tS22lZJIoLx7UIPtVxm9yg02MArqRg3vZakIO74V8Zt8M1Qz4Qzou196sl70ZQzKedCwavp3yro+LDOfV+rbtKSzK4KBSWUENYYglSAQPpNLBiVFCqAFAoAdwhbr+USb/ALFbRkozYGJbYFbGx5lsL3sLHvYFWU+O0HvlsyprOWfTt4rqEPxH2Tj6EH+Yy2Ys/e/sYXxr6Mek5X0mzAHn4/gP7zqDOR9IwC9HoLP0qHH/AKhZ+MaytA9kUKXn8z8Zo3KWiN8+goUPAUP7y1c9DH08/L2OKR3FGkQhiCIaxgaiXMHEs6HshWHx6/KVBLKGZ5yWeWnHbL4X/wDNG0VkxOPErzEk03pPpiR9ptNjkwK9/wAZR5HrIM2jRuqiYzjm9tryXTfx6lGB25AbJ60RQH+zFQI6KT30a+n3Tk34Qg9m1PipK/hHxY9Rj/V5j5MAwmnVHZ1qOR0LL5/76Sy2pfqGXnzUHy6Tk041qkBBxow5c1NHl3UeUnT0nTl6zG6+a9D5ryqLR7dWNY49rGQOfO/p+UQfE9Eggk8uhFm+Y8O+UNH6SYn9llPkwF/I9D8JsHGrdQD9Pxk2b9qlvwqHQYso5FGqqsdLphXh0B+Uz/8AKqgueZVwF2gilAvoPmZu4cCpe0AX1qSSek+F978uWx+jhwur4m2UxJDY7UhgA3QrRodZf4ZhZMSq3UA8vCySF+QIHyl/W8SGEqD7wJ610ZFr6OT/AKTItHxzFlZFohn3bQyg3sALcwTXXvk3j38nOTXwaKSNrtMQTuXpdKaY9ndyU9TXOhJNMuLIN2NyRZB5XRHUHpzmd4slzmxQRS0dGe4g/d+MibTOPdPy5/hJ6ZT4XM8b8oZDrNOMiMhJG4VY6qe5h8QaI8pORGk+le1T9L3YmdwQygjKqAllcDnsA5kN7S/AjvBmLoeIumEMo9Y2TOURcj06rtLhcr7SSwCse+t3WbubAd29G2uBV1asvXa62Ny38QR3EQTqR/1EZD4qDmQ+RUbx81HmZr4vpl5ntiaT0g9Y2ELh2HIcV7qP2eTFlyKQV77xnkfH4zoZm6nBpGA3beVVsTKHG0FRt9Wu4UGI+cmObIw24VbGKo5sn6yv/FjNkH95+Y/ZMLj/AMEz/wCoz29TY9nAjY77jlylWyD47VTGL8WYd0umR6bTrjUIgpR5k+JJJ5kk2ST1JkkjK7q8ZqBM4vjeX7Rj1rlXzM7R+hnA6/Lbt/F/upfF7Ry/5PpO/wD3XwkxMr6Y0JKXnbj6cGXsVxQN8UollYYWAokqiMhKJMsiUSQSaqJFMkBkAMkBkL2IxqjxERkaoLYge6EFhQCpl4Zjbqo865/WNj0WROeLNkTyYkfRrl2EDAwYuL67H7yZR+8u0/Uf0l3B6YMP12nYfFCGH06yuDEVBi6w+1bWn9KNJk5HIFJ93ICvyoy6un079pRjJ5mxXUjma75yeTTI3VQZWPC0HNLT+AlfwMnqfZ2eh4KmPbRJ2kHnt7RGP1dnl4QuJ6TIV+x2qacdSnNsZVW5A2QaPynIYs2rx/q9Qx+DgMPyMtY/SjVp+swpkHip2n6Hl98XWn2jRbJrka6LA5F5HawXEQxbmo3WDtHy5eMsZvSDYxBSiMipTMFYKcaNdC9zWzAAcjtPPlKWL02w9MuLLj81LD6rYmppPSDS5vYzIfgSLB8jAz6HjyZXTHTBnxLmUMFN4mJAfkTXQfzCHj4jpnNB8d9rlexuyAW7Jo8gQenQgyTDosIYOiIG8Uodd13XXmzHzNzL1/othddqkp2MicgCD6xGVmYcizdoG7vsiHi+x5nprnToeYJH0IkbaPwYfMETDy8AypufHkG5mBIW8fZXAMQAPM9bPM1077Jlz6nVBh2HAOZieSuPVlRtUbA3f16eYkXDGqnJlGk2mfwvyIMhdCOoI8xKGn41lXTHNmRdysgJO7CpBVC7U1kBSzg9b9WTLH+ZEVtjrkQ+tOEXRBcEDs87YdpDYHvfA1N4ouc1+UsaSYOLafILDoeQbn2TtKq4JuiBtZT85OMeNhY6HmCrWJN4aqc0+mZrXpGPwM88zntHxJ+k9F47hC4WIY/T855xkeuZMrDGy+SzymU8LGJ6FQ90ixdIRnVHHR7ooFRRk0lkiyMGSLKSlUwiYAhAxHDwgYFxxJ0raQGODIwYQMDHce5HHuAHce4EVxAYaFukNx7gaUtEDI7jgwJIGjkyMGPcATYwe6VNTwrE/tIp8wJbuK4BmLwopzxZcuM/uu1fymxLGPX8QxeznXIB3ZE5n/UpH4S3cRMNHuli9MtSn63SBvjif8mqXcHp1pDyyesxH/yIwH83SUCBI306nqJPWH2rqtPxTTZx2MuNx4blP3Q8/DcLkEoLDbgRYIbcrE2O8lF+k4LUcCwsbKLfiBR+okScOzY/1OpzJ8N+4fRri6n3dY/olhsHGWUhVUe8v2ZwlNw5FgPUKKvozeMm4TwV8OVsjsHLKq7toVuSqDYq+ZBPJq59O+ctj43xLF7+PKP3lKn6iWU9PtQn63Rk/FGBH3w1T3G76XZNuA3ys/cJ5MuY5sl+4Onx+JnTemPpUutRcWFMi37ZcVQ8BzmPpdOEFQk0Ll40lDHuhBzGjS2aX1xikUUA3VkimRLDH5zVmluFcjEK4gOIGATEIjSAwgZEIQMRpLjgwAY9wArijXGuJR4rjXFcAK44MCPcQSXFcCK4GMGK4Fx7gB3GuBce4EKNcG4rgBXG3RrgmMCuA+JT3RREwJR1GmW+kqtphL2YyAw0FNtPAbCZdMEiGi2o+rMUu1Gho9rAMkEhUw1M0QlhXIxCuAHcQMC49xAYMe4AMeIx3FcAGPcAkuK4FxCIx3EDBBj3Az3HuBceIDuKBHuBiuPcC49wAo0a41wB7iuNcaAFca41xrgBXBYxiYDGARZJEZIxkRjSYwTHMGAKKK40CGJIsjBj3LJKGjgyMQhAJAY4MjjgxBJcUC46mIx3EDAuODADBj3AuK4AdxXAuK4jSXFcAGOTADuK4Fx7gYiY9wI4gBXFGjXACJjXGJjGAOTGuMY0QEZG5hQCYwjaAYTQDAgmDHMG4EVxRRQAoSxRSyOIcUUAIRooogcR4oojKEIooA0UUUDIR4oogcQjFFAEIoooAo4jRQBzHjRQM4jRooA5jRRQATAMUUCRtIzFFAGaDFFGDCPFFAP/2Q==" id="310" name="Google Shape;310;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ph type="title"/>
          </p:nvPr>
        </p:nvSpPr>
        <p:spPr>
          <a:xfrm>
            <a:off x="457199" y="233739"/>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FAFFF"/>
              </a:buClr>
              <a:buSzPts val="5400"/>
              <a:buFont typeface="Consolas"/>
              <a:buNone/>
            </a:pPr>
            <a:r>
              <a:rPr lang="en-US" sz="6600"/>
              <a:t>Stimulate and Call for Help</a:t>
            </a:r>
            <a:endParaRPr b="1" sz="6600"/>
          </a:p>
        </p:txBody>
      </p:sp>
      <p:sp>
        <p:nvSpPr>
          <p:cNvPr id="316" name="Google Shape;316;p26"/>
          <p:cNvSpPr txBox="1"/>
          <p:nvPr>
            <p:ph idx="3" type="body"/>
          </p:nvPr>
        </p:nvSpPr>
        <p:spPr>
          <a:xfrm>
            <a:off x="385350" y="1825550"/>
            <a:ext cx="7916100" cy="2086200"/>
          </a:xfrm>
          <a:prstGeom prst="rect">
            <a:avLst/>
          </a:prstGeom>
          <a:noFill/>
          <a:ln>
            <a:noFill/>
          </a:ln>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sz="2400"/>
              <a:t>Sternal Rub</a:t>
            </a:r>
            <a:endParaRPr sz="2400"/>
          </a:p>
          <a:p>
            <a:pPr indent="-373380" lvl="0" marL="457200" rtl="0" algn="l">
              <a:spcBef>
                <a:spcPts val="0"/>
              </a:spcBef>
              <a:spcAft>
                <a:spcPts val="0"/>
              </a:spcAft>
              <a:buSzPts val="2280"/>
              <a:buChar char="●"/>
            </a:pPr>
            <a:r>
              <a:rPr lang="en-US"/>
              <a:t>If the person is not responsive</a:t>
            </a:r>
            <a:endParaRPr/>
          </a:p>
          <a:p>
            <a:pPr indent="-373380" lvl="0" marL="457200" rtl="0" algn="l">
              <a:spcBef>
                <a:spcPts val="0"/>
              </a:spcBef>
              <a:spcAft>
                <a:spcPts val="0"/>
              </a:spcAft>
              <a:buSzPts val="2280"/>
              <a:buChar char="●"/>
            </a:pPr>
            <a:r>
              <a:rPr lang="en-US"/>
              <a:t>Call 911</a:t>
            </a:r>
            <a:endParaRPr/>
          </a:p>
          <a:p>
            <a:pPr indent="-373380" lvl="0" marL="457200" rtl="0" algn="l">
              <a:spcBef>
                <a:spcPts val="0"/>
              </a:spcBef>
              <a:spcAft>
                <a:spcPts val="0"/>
              </a:spcAft>
              <a:buSzPts val="2280"/>
              <a:buChar char="●"/>
            </a:pPr>
            <a:r>
              <a:rPr lang="en-US"/>
              <a:t>Tell them your friend is not breathing</a:t>
            </a:r>
            <a:endParaRPr/>
          </a:p>
        </p:txBody>
      </p:sp>
      <p:pic>
        <p:nvPicPr>
          <p:cNvPr id="317" name="Google Shape;317;p26"/>
          <p:cNvPicPr preferRelativeResize="0"/>
          <p:nvPr/>
        </p:nvPicPr>
        <p:blipFill>
          <a:blip r:embed="rId3">
            <a:alphaModFix/>
          </a:blip>
          <a:stretch>
            <a:fillRect/>
          </a:stretch>
        </p:blipFill>
        <p:spPr>
          <a:xfrm>
            <a:off x="1527475" y="3623475"/>
            <a:ext cx="5631850" cy="2959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7"/>
          <p:cNvSpPr txBox="1"/>
          <p:nvPr>
            <p:ph type="title"/>
          </p:nvPr>
        </p:nvSpPr>
        <p:spPr>
          <a:xfrm>
            <a:off x="457199" y="27081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solidFill>
                  <a:srgbClr val="3FAFFF"/>
                </a:solidFill>
              </a:rPr>
              <a:t>A</a:t>
            </a:r>
            <a:r>
              <a:rPr lang="en-US" sz="6600"/>
              <a:t> and </a:t>
            </a:r>
            <a:r>
              <a:rPr lang="en-US" sz="6600">
                <a:solidFill>
                  <a:srgbClr val="3FAFFF"/>
                </a:solidFill>
              </a:rPr>
              <a:t>B</a:t>
            </a:r>
            <a:r>
              <a:rPr lang="en-US" sz="6600"/>
              <a:t> of Life</a:t>
            </a:r>
            <a:endParaRPr i="1" sz="6600"/>
          </a:p>
        </p:txBody>
      </p:sp>
      <p:sp>
        <p:nvSpPr>
          <p:cNvPr id="323" name="Google Shape;323;p27"/>
          <p:cNvSpPr txBox="1"/>
          <p:nvPr>
            <p:ph idx="1" type="body"/>
          </p:nvPr>
        </p:nvSpPr>
        <p:spPr>
          <a:xfrm>
            <a:off x="156750" y="1295400"/>
            <a:ext cx="4801200" cy="914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1200"/>
              </a:spcAft>
              <a:buSzPts val="5700"/>
              <a:buNone/>
            </a:pPr>
            <a:r>
              <a:rPr lang="en-US" sz="3800">
                <a:solidFill>
                  <a:srgbClr val="3FAFFF"/>
                </a:solidFill>
              </a:rPr>
              <a:t>A</a:t>
            </a:r>
            <a:r>
              <a:rPr lang="en-US" sz="2800">
                <a:solidFill>
                  <a:schemeClr val="accent1"/>
                </a:solidFill>
              </a:rPr>
              <a:t>irway</a:t>
            </a:r>
            <a:r>
              <a:rPr lang="en-US" sz="2800">
                <a:solidFill>
                  <a:srgbClr val="3FAFFF"/>
                </a:solidFill>
              </a:rPr>
              <a:t> </a:t>
            </a:r>
            <a:r>
              <a:rPr lang="en-US" sz="2800">
                <a:solidFill>
                  <a:schemeClr val="accent1"/>
                </a:solidFill>
              </a:rPr>
              <a:t>and</a:t>
            </a:r>
            <a:r>
              <a:rPr lang="en-US" sz="2800">
                <a:solidFill>
                  <a:srgbClr val="3FAFFF"/>
                </a:solidFill>
              </a:rPr>
              <a:t> </a:t>
            </a:r>
            <a:r>
              <a:rPr lang="en-US" sz="3800">
                <a:solidFill>
                  <a:srgbClr val="3FAFFF"/>
                </a:solidFill>
              </a:rPr>
              <a:t>B</a:t>
            </a:r>
            <a:r>
              <a:rPr lang="en-US" sz="2800">
                <a:solidFill>
                  <a:schemeClr val="accent1"/>
                </a:solidFill>
              </a:rPr>
              <a:t>reathing</a:t>
            </a:r>
            <a:endParaRPr sz="2800">
              <a:solidFill>
                <a:schemeClr val="accent1"/>
              </a:solidFill>
            </a:endParaRPr>
          </a:p>
        </p:txBody>
      </p:sp>
      <p:sp>
        <p:nvSpPr>
          <p:cNvPr id="324" name="Google Shape;324;p27"/>
          <p:cNvSpPr txBox="1"/>
          <p:nvPr>
            <p:ph idx="3" type="body"/>
          </p:nvPr>
        </p:nvSpPr>
        <p:spPr>
          <a:xfrm>
            <a:off x="156750" y="2209800"/>
            <a:ext cx="8877600" cy="4191000"/>
          </a:xfrm>
          <a:prstGeom prst="rect">
            <a:avLst/>
          </a:prstGeom>
          <a:noFill/>
          <a:ln>
            <a:noFill/>
          </a:ln>
        </p:spPr>
        <p:txBody>
          <a:bodyPr anchorCtr="0" anchor="t" bIns="45700" lIns="91425" spcFirstLastPara="1" rIns="91425" wrap="square" tIns="45700">
            <a:noAutofit/>
          </a:bodyPr>
          <a:lstStyle/>
          <a:p>
            <a:pPr indent="-350520" lvl="0" marL="411480" rtl="0" algn="l">
              <a:spcBef>
                <a:spcPts val="0"/>
              </a:spcBef>
              <a:spcAft>
                <a:spcPts val="0"/>
              </a:spcAft>
              <a:buSzPts val="2400"/>
              <a:buChar char="●"/>
            </a:pPr>
            <a:r>
              <a:rPr lang="en-US"/>
              <a:t>Roll on back</a:t>
            </a:r>
            <a:endParaRPr/>
          </a:p>
          <a:p>
            <a:pPr indent="-350520" lvl="0" marL="411480" rtl="0" algn="l">
              <a:spcBef>
                <a:spcPts val="700"/>
              </a:spcBef>
              <a:spcAft>
                <a:spcPts val="0"/>
              </a:spcAft>
              <a:buSzPts val="2400"/>
              <a:buChar char="●"/>
            </a:pPr>
            <a:r>
              <a:rPr lang="en-US"/>
              <a:t>Clear airway</a:t>
            </a:r>
            <a:endParaRPr/>
          </a:p>
          <a:p>
            <a:pPr indent="-350520" lvl="0" marL="411480" rtl="0" algn="l">
              <a:spcBef>
                <a:spcPts val="700"/>
              </a:spcBef>
              <a:spcAft>
                <a:spcPts val="0"/>
              </a:spcAft>
              <a:buSzPts val="2400"/>
              <a:buChar char="●"/>
            </a:pPr>
            <a:r>
              <a:rPr lang="en-US"/>
              <a:t>Tilt head</a:t>
            </a:r>
            <a:endParaRPr/>
          </a:p>
          <a:p>
            <a:pPr indent="-350520" lvl="0" marL="411480" rtl="0" algn="l">
              <a:spcBef>
                <a:spcPts val="700"/>
              </a:spcBef>
              <a:spcAft>
                <a:spcPts val="0"/>
              </a:spcAft>
              <a:buSzPts val="2400"/>
              <a:buChar char="●"/>
            </a:pPr>
            <a:r>
              <a:rPr lang="en-US"/>
              <a:t>Pinch Nose</a:t>
            </a:r>
            <a:endParaRPr/>
          </a:p>
          <a:p>
            <a:pPr indent="-350520" lvl="0" marL="411480" rtl="0" algn="l">
              <a:spcBef>
                <a:spcPts val="0"/>
              </a:spcBef>
              <a:spcAft>
                <a:spcPts val="0"/>
              </a:spcAft>
              <a:buSzPts val="2400"/>
              <a:buChar char="●"/>
            </a:pPr>
            <a:r>
              <a:rPr lang="en-US"/>
              <a:t>2 quick breaths</a:t>
            </a:r>
            <a:endParaRPr/>
          </a:p>
          <a:p>
            <a:pPr indent="-350520" lvl="0" marL="411480" rtl="0" algn="l">
              <a:spcBef>
                <a:spcPts val="700"/>
              </a:spcBef>
              <a:spcAft>
                <a:spcPts val="0"/>
              </a:spcAft>
              <a:buSzPts val="2400"/>
              <a:buChar char="●"/>
            </a:pPr>
            <a:r>
              <a:rPr lang="en-US"/>
              <a:t>1 big breath </a:t>
            </a:r>
            <a:br>
              <a:rPr lang="en-US"/>
            </a:br>
            <a:r>
              <a:rPr lang="en-US"/>
              <a:t>every 5-7 seconds</a:t>
            </a:r>
            <a:endParaRPr/>
          </a:p>
          <a:p>
            <a:pPr indent="0" lvl="0" marL="0" rtl="0" algn="l">
              <a:spcBef>
                <a:spcPts val="700"/>
              </a:spcBef>
              <a:spcAft>
                <a:spcPts val="0"/>
              </a:spcAft>
              <a:buNone/>
            </a:pPr>
            <a:r>
              <a:t/>
            </a:r>
            <a:endParaRPr/>
          </a:p>
          <a:p>
            <a:pPr indent="0" lvl="0" marL="0" rtl="0" algn="l">
              <a:spcBef>
                <a:spcPts val="700"/>
              </a:spcBef>
              <a:spcAft>
                <a:spcPts val="0"/>
              </a:spcAft>
              <a:buNone/>
            </a:pPr>
            <a:r>
              <a:rPr b="1" lang="en-US">
                <a:solidFill>
                  <a:srgbClr val="3FAFFF"/>
                </a:solidFill>
              </a:rPr>
              <a:t>Watch the chest to make sure it rises &amp; falls</a:t>
            </a:r>
            <a:endParaRPr b="1">
              <a:solidFill>
                <a:srgbClr val="3FAFFF"/>
              </a:solidFill>
            </a:endParaRPr>
          </a:p>
          <a:p>
            <a:pPr indent="-198120" lvl="0" marL="411480" rtl="0" algn="l">
              <a:spcBef>
                <a:spcPts val="700"/>
              </a:spcBef>
              <a:spcAft>
                <a:spcPts val="1200"/>
              </a:spcAft>
              <a:buSzPts val="2280"/>
              <a:buNone/>
            </a:pPr>
            <a:r>
              <a:t/>
            </a:r>
            <a:endParaRPr/>
          </a:p>
        </p:txBody>
      </p:sp>
      <p:sp>
        <p:nvSpPr>
          <p:cNvPr id="325" name="Google Shape;325;p27"/>
          <p:cNvSpPr/>
          <p:nvPr/>
        </p:nvSpPr>
        <p:spPr>
          <a:xfrm>
            <a:off x="7543800" y="6400800"/>
            <a:ext cx="1537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Don’t forget…</a:t>
            </a:r>
            <a:endParaRPr sz="1800">
              <a:solidFill>
                <a:schemeClr val="lt1"/>
              </a:solidFill>
              <a:latin typeface="Corbel"/>
              <a:ea typeface="Corbel"/>
              <a:cs typeface="Corbel"/>
              <a:sym typeface="Corbel"/>
            </a:endParaRPr>
          </a:p>
        </p:txBody>
      </p:sp>
      <p:pic>
        <p:nvPicPr>
          <p:cNvPr descr="http://harmreduction.org/wp-content/uploads/2012/02/image-recovery-position.png" id="326" name="Google Shape;326;p27"/>
          <p:cNvPicPr preferRelativeResize="0"/>
          <p:nvPr/>
        </p:nvPicPr>
        <p:blipFill rotWithShape="1">
          <a:blip r:embed="rId3">
            <a:alphaModFix/>
          </a:blip>
          <a:srcRect b="0" l="0" r="0" t="0"/>
          <a:stretch/>
        </p:blipFill>
        <p:spPr>
          <a:xfrm>
            <a:off x="4759975" y="1912975"/>
            <a:ext cx="4013100" cy="40131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ph idx="1" type="body"/>
          </p:nvPr>
        </p:nvSpPr>
        <p:spPr>
          <a:xfrm>
            <a:off x="819350" y="723900"/>
            <a:ext cx="8222400" cy="54102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Clr>
                <a:srgbClr val="000000"/>
              </a:buClr>
              <a:buSzPts val="6840"/>
              <a:buFont typeface="Arial"/>
              <a:buNone/>
            </a:pPr>
            <a:r>
              <a:rPr b="1" i="1" lang="en-US" sz="6600">
                <a:solidFill>
                  <a:srgbClr val="7FC9FF"/>
                </a:solidFill>
                <a:latin typeface="Amatic SC"/>
                <a:ea typeface="Amatic SC"/>
                <a:cs typeface="Amatic SC"/>
                <a:sym typeface="Amatic SC"/>
              </a:rPr>
              <a:t>RESCUE BREATHING </a:t>
            </a:r>
            <a:endParaRPr b="1" i="1" sz="6600">
              <a:solidFill>
                <a:srgbClr val="7FC9FF"/>
              </a:solidFill>
              <a:latin typeface="Amatic SC"/>
              <a:ea typeface="Amatic SC"/>
              <a:cs typeface="Amatic SC"/>
              <a:sym typeface="Amatic SC"/>
            </a:endParaRPr>
          </a:p>
          <a:p>
            <a:pPr indent="-342900" lvl="0" marL="411480" rtl="0" algn="l">
              <a:spcBef>
                <a:spcPts val="0"/>
              </a:spcBef>
              <a:spcAft>
                <a:spcPts val="0"/>
              </a:spcAft>
              <a:buClr>
                <a:srgbClr val="000000"/>
              </a:buClr>
              <a:buSzPts val="6840"/>
              <a:buFont typeface="Arial"/>
              <a:buNone/>
            </a:pPr>
            <a:r>
              <a:rPr b="1" i="1" lang="en-US" sz="6600">
                <a:latin typeface="Amatic SC"/>
                <a:ea typeface="Amatic SC"/>
                <a:cs typeface="Amatic SC"/>
                <a:sym typeface="Amatic SC"/>
              </a:rPr>
              <a:t>DURING AN </a:t>
            </a:r>
            <a:endParaRPr b="1" i="1" sz="6600">
              <a:latin typeface="Amatic SC"/>
              <a:ea typeface="Amatic SC"/>
              <a:cs typeface="Amatic SC"/>
              <a:sym typeface="Amatic SC"/>
            </a:endParaRPr>
          </a:p>
          <a:p>
            <a:pPr indent="-342900" lvl="0" marL="411480" rtl="0" algn="l">
              <a:spcBef>
                <a:spcPts val="0"/>
              </a:spcBef>
              <a:spcAft>
                <a:spcPts val="0"/>
              </a:spcAft>
              <a:buClr>
                <a:srgbClr val="000000"/>
              </a:buClr>
              <a:buSzPts val="6840"/>
              <a:buFont typeface="Arial"/>
              <a:buNone/>
            </a:pPr>
            <a:r>
              <a:rPr b="1" i="1" lang="en-US" sz="6600">
                <a:latin typeface="Amatic SC"/>
                <a:ea typeface="Amatic SC"/>
                <a:cs typeface="Amatic SC"/>
                <a:sym typeface="Amatic SC"/>
              </a:rPr>
              <a:t>OPIATE OD </a:t>
            </a:r>
            <a:endParaRPr b="1" i="1" sz="6600">
              <a:latin typeface="Amatic SC"/>
              <a:ea typeface="Amatic SC"/>
              <a:cs typeface="Amatic SC"/>
              <a:sym typeface="Amatic SC"/>
            </a:endParaRPr>
          </a:p>
          <a:p>
            <a:pPr indent="-342900" lvl="0" marL="411480" rtl="0" algn="l">
              <a:spcBef>
                <a:spcPts val="0"/>
              </a:spcBef>
              <a:spcAft>
                <a:spcPts val="0"/>
              </a:spcAft>
              <a:buClr>
                <a:srgbClr val="000000"/>
              </a:buClr>
              <a:buSzPts val="6840"/>
              <a:buFont typeface="Arial"/>
              <a:buNone/>
            </a:pPr>
            <a:r>
              <a:rPr b="1" i="1" lang="en-US" sz="6600">
                <a:latin typeface="Amatic SC"/>
                <a:ea typeface="Amatic SC"/>
                <a:cs typeface="Amatic SC"/>
                <a:sym typeface="Amatic SC"/>
              </a:rPr>
              <a:t>CAN SAVE A LIFE</a:t>
            </a:r>
            <a:endParaRPr b="1" i="1" sz="6600">
              <a:latin typeface="Amatic SC"/>
              <a:ea typeface="Amatic SC"/>
              <a:cs typeface="Amatic SC"/>
              <a:sym typeface="Amatic SC"/>
            </a:endParaRPr>
          </a:p>
          <a:p>
            <a:pPr indent="-342900" lvl="0" marL="411480" rtl="0" algn="l">
              <a:spcBef>
                <a:spcPts val="700"/>
              </a:spcBef>
              <a:spcAft>
                <a:spcPts val="0"/>
              </a:spcAft>
              <a:buSzPts val="2280"/>
              <a:buNone/>
            </a:pPr>
            <a:r>
              <a:rPr b="1" i="1" lang="en-US" sz="2400">
                <a:latin typeface="Amatic SC"/>
                <a:ea typeface="Amatic SC"/>
                <a:cs typeface="Amatic SC"/>
                <a:sym typeface="Amatic SC"/>
              </a:rPr>
              <a:t>Head Tilt</a:t>
            </a:r>
            <a:r>
              <a:rPr b="1" i="1" lang="en-US">
                <a:solidFill>
                  <a:srgbClr val="7FC9FF"/>
                </a:solidFill>
                <a:latin typeface="Amatic SC"/>
                <a:ea typeface="Amatic SC"/>
                <a:cs typeface="Amatic SC"/>
                <a:sym typeface="Amatic SC"/>
              </a:rPr>
              <a:t> / </a:t>
            </a:r>
            <a:r>
              <a:rPr b="1" i="1" lang="en-US" sz="2400">
                <a:latin typeface="Amatic SC"/>
                <a:ea typeface="Amatic SC"/>
                <a:cs typeface="Amatic SC"/>
                <a:sym typeface="Amatic SC"/>
              </a:rPr>
              <a:t>Chin Lift</a:t>
            </a:r>
            <a:r>
              <a:rPr b="1" i="1" lang="en-US">
                <a:latin typeface="Amatic SC"/>
                <a:ea typeface="Amatic SC"/>
                <a:cs typeface="Amatic SC"/>
                <a:sym typeface="Amatic SC"/>
              </a:rPr>
              <a:t> </a:t>
            </a:r>
            <a:r>
              <a:rPr b="1" i="1" lang="en-US">
                <a:solidFill>
                  <a:srgbClr val="7FC9FF"/>
                </a:solidFill>
                <a:latin typeface="Amatic SC"/>
                <a:ea typeface="Amatic SC"/>
                <a:cs typeface="Amatic SC"/>
                <a:sym typeface="Amatic SC"/>
              </a:rPr>
              <a:t>/ </a:t>
            </a:r>
            <a:r>
              <a:rPr b="1" i="1" lang="en-US" sz="2400">
                <a:latin typeface="Amatic SC"/>
                <a:ea typeface="Amatic SC"/>
                <a:cs typeface="Amatic SC"/>
                <a:sym typeface="Amatic SC"/>
              </a:rPr>
              <a:t>Pinch Nose </a:t>
            </a:r>
            <a:r>
              <a:rPr b="1" i="1" lang="en-US">
                <a:solidFill>
                  <a:srgbClr val="7FC9FF"/>
                </a:solidFill>
                <a:latin typeface="Amatic SC"/>
                <a:ea typeface="Amatic SC"/>
                <a:cs typeface="Amatic SC"/>
                <a:sym typeface="Amatic SC"/>
              </a:rPr>
              <a:t>/</a:t>
            </a:r>
            <a:r>
              <a:rPr b="1" i="1" lang="en-US" sz="2400">
                <a:latin typeface="Amatic SC"/>
                <a:ea typeface="Amatic SC"/>
                <a:cs typeface="Amatic SC"/>
                <a:sym typeface="Amatic SC"/>
              </a:rPr>
              <a:t> Breath every 5 Second</a:t>
            </a:r>
            <a:endParaRPr sz="6600"/>
          </a:p>
          <a:p>
            <a:pPr indent="-342900" lvl="0" marL="411480" rtl="0" algn="l">
              <a:spcBef>
                <a:spcPts val="700"/>
              </a:spcBef>
              <a:spcAft>
                <a:spcPts val="1200"/>
              </a:spcAft>
              <a:buSzPts val="1900"/>
              <a:buNone/>
            </a:pPr>
            <a:r>
              <a:t/>
            </a:r>
            <a:endParaRPr sz="2000"/>
          </a:p>
        </p:txBody>
      </p:sp>
      <p:pic>
        <p:nvPicPr>
          <p:cNvPr descr="http://www.cardiopulmonaryresuscitation.net/RescueBreathingGraphic.jpg" id="332" name="Google Shape;332;p28"/>
          <p:cNvPicPr preferRelativeResize="0"/>
          <p:nvPr/>
        </p:nvPicPr>
        <p:blipFill rotWithShape="1">
          <a:blip r:embed="rId3">
            <a:alphaModFix/>
          </a:blip>
          <a:srcRect b="0" l="0" r="0" t="0"/>
          <a:stretch/>
        </p:blipFill>
        <p:spPr>
          <a:xfrm>
            <a:off x="4911525" y="1778910"/>
            <a:ext cx="3513500" cy="33001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9"/>
          <p:cNvSpPr txBox="1"/>
          <p:nvPr>
            <p:ph type="title"/>
          </p:nvPr>
        </p:nvSpPr>
        <p:spPr>
          <a:xfrm>
            <a:off x="457199" y="319475"/>
            <a:ext cx="7772400" cy="83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t>Evaluate and Administer Spray</a:t>
            </a:r>
            <a:endParaRPr b="1" sz="6600"/>
          </a:p>
        </p:txBody>
      </p:sp>
      <p:sp>
        <p:nvSpPr>
          <p:cNvPr id="338" name="Google Shape;338;p29"/>
          <p:cNvSpPr txBox="1"/>
          <p:nvPr>
            <p:ph idx="3" type="body"/>
          </p:nvPr>
        </p:nvSpPr>
        <p:spPr>
          <a:xfrm>
            <a:off x="457200" y="2136648"/>
            <a:ext cx="3733800" cy="3959400"/>
          </a:xfrm>
          <a:prstGeom prst="rect">
            <a:avLst/>
          </a:prstGeom>
          <a:noFill/>
          <a:ln>
            <a:noFill/>
          </a:ln>
        </p:spPr>
        <p:txBody>
          <a:bodyPr anchorCtr="0" anchor="t" bIns="45700" lIns="91425" spcFirstLastPara="1" rIns="91425" wrap="square" tIns="45700">
            <a:normAutofit/>
          </a:bodyPr>
          <a:lstStyle/>
          <a:p>
            <a:pPr indent="-374650" lvl="0" marL="411480" rtl="0" algn="l">
              <a:spcBef>
                <a:spcPts val="0"/>
              </a:spcBef>
              <a:spcAft>
                <a:spcPts val="0"/>
              </a:spcAft>
              <a:buSzPts val="2400"/>
              <a:buChar char="●"/>
            </a:pPr>
            <a:r>
              <a:rPr lang="en-US"/>
              <a:t>Are they better?</a:t>
            </a:r>
            <a:endParaRPr/>
          </a:p>
          <a:p>
            <a:pPr indent="-374650" lvl="0" marL="411480" rtl="0" algn="l">
              <a:spcBef>
                <a:spcPts val="700"/>
              </a:spcBef>
              <a:spcAft>
                <a:spcPts val="0"/>
              </a:spcAft>
              <a:buSzPts val="2400"/>
              <a:buChar char="●"/>
            </a:pPr>
            <a:r>
              <a:rPr lang="en-US"/>
              <a:t>Can you get naloxone quick enough for them so they don’t go too long without assisted breathing?</a:t>
            </a:r>
            <a:endParaRPr/>
          </a:p>
        </p:txBody>
      </p:sp>
      <p:sp>
        <p:nvSpPr>
          <p:cNvPr id="339" name="Google Shape;339;p29"/>
          <p:cNvSpPr txBox="1"/>
          <p:nvPr>
            <p:ph idx="4" type="body"/>
          </p:nvPr>
        </p:nvSpPr>
        <p:spPr>
          <a:xfrm>
            <a:off x="4800600" y="2136650"/>
            <a:ext cx="4343400" cy="3959400"/>
          </a:xfrm>
          <a:prstGeom prst="rect">
            <a:avLst/>
          </a:prstGeom>
          <a:noFill/>
          <a:ln>
            <a:noFill/>
          </a:ln>
        </p:spPr>
        <p:txBody>
          <a:bodyPr anchorCtr="0" anchor="t" bIns="45700" lIns="91425" spcFirstLastPara="1" rIns="91425" wrap="square" tIns="45700">
            <a:normAutofit/>
          </a:bodyPr>
          <a:lstStyle/>
          <a:p>
            <a:pPr indent="-364617" lvl="0" marL="411480" rtl="0" algn="l">
              <a:spcBef>
                <a:spcPts val="1900"/>
              </a:spcBef>
              <a:spcAft>
                <a:spcPts val="0"/>
              </a:spcAft>
              <a:buSzPts val="2280"/>
              <a:buChar char="●"/>
            </a:pPr>
            <a:r>
              <a:rPr lang="en-US"/>
              <a:t>Place spray up nare</a:t>
            </a:r>
            <a:endParaRPr/>
          </a:p>
          <a:p>
            <a:pPr indent="-364617" lvl="0" marL="411480" rtl="0" algn="l">
              <a:spcBef>
                <a:spcPts val="1900"/>
              </a:spcBef>
              <a:spcAft>
                <a:spcPts val="0"/>
              </a:spcAft>
              <a:buSzPts val="2280"/>
              <a:buChar char="●"/>
            </a:pPr>
            <a:r>
              <a:rPr lang="en-US"/>
              <a:t>Push the red button</a:t>
            </a:r>
            <a:endParaRPr/>
          </a:p>
        </p:txBody>
      </p:sp>
      <p:pic>
        <p:nvPicPr>
          <p:cNvPr id="340" name="Google Shape;340;p29"/>
          <p:cNvPicPr preferRelativeResize="0"/>
          <p:nvPr/>
        </p:nvPicPr>
        <p:blipFill rotWithShape="1">
          <a:blip r:embed="rId3">
            <a:alphaModFix/>
          </a:blip>
          <a:srcRect b="10689" l="16978" r="0" t="10995"/>
          <a:stretch/>
        </p:blipFill>
        <p:spPr>
          <a:xfrm>
            <a:off x="5422325" y="3594250"/>
            <a:ext cx="3099950" cy="29065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0"/>
          <p:cNvSpPr txBox="1"/>
          <p:nvPr>
            <p:ph type="title"/>
          </p:nvPr>
        </p:nvSpPr>
        <p:spPr>
          <a:xfrm>
            <a:off x="457199" y="27081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t>Evaluate and Support</a:t>
            </a:r>
            <a:endParaRPr sz="6600">
              <a:solidFill>
                <a:srgbClr val="3FAFFF"/>
              </a:solidFill>
            </a:endParaRPr>
          </a:p>
        </p:txBody>
      </p:sp>
      <p:sp>
        <p:nvSpPr>
          <p:cNvPr id="346" name="Google Shape;346;p30"/>
          <p:cNvSpPr txBox="1"/>
          <p:nvPr>
            <p:ph idx="3" type="body"/>
          </p:nvPr>
        </p:nvSpPr>
        <p:spPr>
          <a:xfrm>
            <a:off x="0" y="1405475"/>
            <a:ext cx="8915400" cy="5364600"/>
          </a:xfrm>
          <a:prstGeom prst="rect">
            <a:avLst/>
          </a:prstGeom>
          <a:noFill/>
          <a:ln>
            <a:noFill/>
          </a:ln>
        </p:spPr>
        <p:txBody>
          <a:bodyPr anchorCtr="0" anchor="t" bIns="45700" lIns="91425" spcFirstLastPara="1" rIns="91425" wrap="square" tIns="45700">
            <a:noAutofit/>
          </a:bodyPr>
          <a:lstStyle/>
          <a:p>
            <a:pPr indent="-350520" lvl="0" marL="411480" rtl="0" algn="l">
              <a:spcBef>
                <a:spcPts val="0"/>
              </a:spcBef>
              <a:spcAft>
                <a:spcPts val="0"/>
              </a:spcAft>
              <a:buSzPts val="2400"/>
              <a:buChar char="●"/>
            </a:pPr>
            <a:r>
              <a:rPr lang="en-US"/>
              <a:t>Is the person breathing on their own?</a:t>
            </a:r>
            <a:endParaRPr/>
          </a:p>
          <a:p>
            <a:pPr indent="-350520" lvl="0" marL="411480" rtl="0" algn="l">
              <a:spcBef>
                <a:spcPts val="1300"/>
              </a:spcBef>
              <a:spcAft>
                <a:spcPts val="0"/>
              </a:spcAft>
              <a:buSzPts val="2400"/>
              <a:buChar char="●"/>
            </a:pPr>
            <a:r>
              <a:rPr lang="en-US"/>
              <a:t>Is another dose needed?</a:t>
            </a:r>
            <a:endParaRPr/>
          </a:p>
          <a:p>
            <a:pPr indent="-350520" lvl="0" marL="411480" rtl="0" algn="l">
              <a:spcBef>
                <a:spcPts val="1300"/>
              </a:spcBef>
              <a:spcAft>
                <a:spcPts val="0"/>
              </a:spcAft>
              <a:buSzPts val="2400"/>
              <a:buChar char="●"/>
            </a:pPr>
            <a:r>
              <a:rPr lang="en-US"/>
              <a:t>They will feel better in about 15 minutes</a:t>
            </a:r>
            <a:endParaRPr/>
          </a:p>
          <a:p>
            <a:pPr indent="-350520" lvl="0" marL="411480" rtl="0" algn="l">
              <a:spcBef>
                <a:spcPts val="1300"/>
              </a:spcBef>
              <a:spcAft>
                <a:spcPts val="0"/>
              </a:spcAft>
              <a:buSzPts val="2400"/>
              <a:buChar char="●"/>
            </a:pPr>
            <a:r>
              <a:rPr lang="en-US"/>
              <a:t>90 minutes naloxone will wear off, OD could come back on long acting opioids </a:t>
            </a:r>
            <a:endParaRPr/>
          </a:p>
          <a:p>
            <a:pPr indent="-350520" lvl="0" marL="411480" rtl="0" algn="l">
              <a:spcBef>
                <a:spcPts val="1300"/>
              </a:spcBef>
              <a:spcAft>
                <a:spcPts val="0"/>
              </a:spcAft>
              <a:buSzPts val="2400"/>
              <a:buChar char="●"/>
            </a:pPr>
            <a:r>
              <a:rPr lang="en-US"/>
              <a:t>Support them and stop them from using again, Naloxone works for 30-90 minutes, so on long lasting opiates (methadone, oxy) overdose may return</a:t>
            </a:r>
            <a:endParaRPr/>
          </a:p>
          <a:p>
            <a:pPr indent="-350520" lvl="0" marL="411480" rtl="0" algn="l">
              <a:spcBef>
                <a:spcPts val="1300"/>
              </a:spcBef>
              <a:spcAft>
                <a:spcPts val="0"/>
              </a:spcAft>
              <a:buSzPts val="2400"/>
              <a:buChar char="●"/>
            </a:pPr>
            <a:r>
              <a:rPr lang="en-US"/>
              <a:t>RECOVERY POSITION to prevent aspiration</a:t>
            </a:r>
            <a:endParaRPr/>
          </a:p>
        </p:txBody>
      </p:sp>
      <p:sp>
        <p:nvSpPr>
          <p:cNvPr id="347" name="Google Shape;347;p30"/>
          <p:cNvSpPr/>
          <p:nvPr/>
        </p:nvSpPr>
        <p:spPr>
          <a:xfrm>
            <a:off x="6096000" y="6400800"/>
            <a:ext cx="3048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What’s the Recovery Position?</a:t>
            </a:r>
            <a:endParaRPr sz="1800">
              <a:solidFill>
                <a:schemeClr val="lt1"/>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Image result for recovery position" id="352" name="Google Shape;352;p31"/>
          <p:cNvPicPr preferRelativeResize="0"/>
          <p:nvPr/>
        </p:nvPicPr>
        <p:blipFill rotWithShape="1">
          <a:blip r:embed="rId3">
            <a:alphaModFix/>
          </a:blip>
          <a:srcRect b="0" l="0" r="0" t="0"/>
          <a:stretch/>
        </p:blipFill>
        <p:spPr>
          <a:xfrm>
            <a:off x="350850" y="233338"/>
            <a:ext cx="8442325" cy="639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txBox="1"/>
          <p:nvPr>
            <p:ph type="title"/>
          </p:nvPr>
        </p:nvSpPr>
        <p:spPr>
          <a:xfrm>
            <a:off x="476650" y="138075"/>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t>Narcan, RAW and NYRA</a:t>
            </a:r>
            <a:endParaRPr b="1" sz="6600"/>
          </a:p>
        </p:txBody>
      </p:sp>
      <p:pic>
        <p:nvPicPr>
          <p:cNvPr id="137" name="Google Shape;137;p3"/>
          <p:cNvPicPr preferRelativeResize="0"/>
          <p:nvPr/>
        </p:nvPicPr>
        <p:blipFill rotWithShape="1">
          <a:blip r:embed="rId3">
            <a:alphaModFix/>
          </a:blip>
          <a:srcRect b="11780" l="0" r="0" t="11772"/>
          <a:stretch/>
        </p:blipFill>
        <p:spPr>
          <a:xfrm>
            <a:off x="6059557" y="5151120"/>
            <a:ext cx="2703442" cy="155448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38" name="Google Shape;138;p3"/>
          <p:cNvPicPr preferRelativeResize="0"/>
          <p:nvPr/>
        </p:nvPicPr>
        <p:blipFill rotWithShape="1">
          <a:blip r:embed="rId4">
            <a:alphaModFix/>
          </a:blip>
          <a:srcRect b="661" l="0" r="0" t="670"/>
          <a:stretch/>
        </p:blipFill>
        <p:spPr>
          <a:xfrm>
            <a:off x="3810001" y="1219200"/>
            <a:ext cx="2666998" cy="175260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s://scontent.xx.fbcdn.net/hphotos-xtf1/v/t1.0-9/12011332_168025936870089_1712561272162220807_n.jpg?oh=51487fac5a108a5fdfbb799b01bc01b8&amp;oe=56E845A7" id="139" name="Google Shape;139;p3"/>
          <p:cNvPicPr preferRelativeResize="0"/>
          <p:nvPr/>
        </p:nvPicPr>
        <p:blipFill rotWithShape="1">
          <a:blip r:embed="rId5">
            <a:alphaModFix/>
          </a:blip>
          <a:srcRect b="2761" l="18333" r="24167" t="7367"/>
          <a:stretch/>
        </p:blipFill>
        <p:spPr>
          <a:xfrm>
            <a:off x="6694357" y="3236595"/>
            <a:ext cx="2068643" cy="167640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0" name="Google Shape;140;p3"/>
          <p:cNvPicPr preferRelativeResize="0"/>
          <p:nvPr/>
        </p:nvPicPr>
        <p:blipFill rotWithShape="1">
          <a:blip r:embed="rId6">
            <a:alphaModFix/>
          </a:blip>
          <a:srcRect b="6567" l="0" r="0" t="6558"/>
          <a:stretch/>
        </p:blipFill>
        <p:spPr>
          <a:xfrm>
            <a:off x="381000" y="5154930"/>
            <a:ext cx="2678429" cy="1550671"/>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s://scontent.xx.fbcdn.net/hphotos-xpa1/v/t1.0-9/12088368_176986389307377_3305834382192488506_n.jpg?oh=1d2341772a78f979f814fe1d2e09745e&amp;oe=56F491C6" id="141" name="Google Shape;141;p3"/>
          <p:cNvPicPr preferRelativeResize="0"/>
          <p:nvPr/>
        </p:nvPicPr>
        <p:blipFill rotWithShape="1">
          <a:blip r:embed="rId7">
            <a:alphaModFix/>
          </a:blip>
          <a:srcRect b="4234" l="14167" r="18333" t="0"/>
          <a:stretch/>
        </p:blipFill>
        <p:spPr>
          <a:xfrm>
            <a:off x="381000" y="3236595"/>
            <a:ext cx="2089052" cy="167640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2" name="Google Shape;142;p3"/>
          <p:cNvPicPr preferRelativeResize="0"/>
          <p:nvPr/>
        </p:nvPicPr>
        <p:blipFill rotWithShape="1">
          <a:blip r:embed="rId8">
            <a:alphaModFix/>
          </a:blip>
          <a:srcRect b="0" l="6851" r="6851" t="0"/>
          <a:stretch/>
        </p:blipFill>
        <p:spPr>
          <a:xfrm>
            <a:off x="5108456" y="3236595"/>
            <a:ext cx="1371601" cy="1676401"/>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s://scontent.xx.fbcdn.net/hphotos-xlp1/v/t1.0-9/11952007_156124124726937_7739340334443824529_n.jpg?oh=47189a662f14c3e3d8e7f1a2ad0e3ed2&amp;oe=56B7EBC5" id="143" name="Google Shape;143;p3"/>
          <p:cNvPicPr preferRelativeResize="0"/>
          <p:nvPr/>
        </p:nvPicPr>
        <p:blipFill rotWithShape="1">
          <a:blip r:embed="rId9">
            <a:alphaModFix/>
          </a:blip>
          <a:srcRect b="15411" l="25000" r="31667" t="13691"/>
          <a:stretch/>
        </p:blipFill>
        <p:spPr>
          <a:xfrm>
            <a:off x="6705600" y="1219200"/>
            <a:ext cx="2057400" cy="175260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s://scontent.xx.fbcdn.net/hphotos-xap1/v/t1.0-9/12087998_176986249307391_8457743247525335579_n.jpg?oh=b410f187d1c577c8f928988abd0a86b8&amp;oe=56B2CCBC" id="144" name="Google Shape;144;p3"/>
          <p:cNvPicPr preferRelativeResize="0"/>
          <p:nvPr/>
        </p:nvPicPr>
        <p:blipFill rotWithShape="1">
          <a:blip r:embed="rId10">
            <a:alphaModFix/>
          </a:blip>
          <a:srcRect b="0" l="0" r="0" t="0"/>
          <a:stretch/>
        </p:blipFill>
        <p:spPr>
          <a:xfrm>
            <a:off x="2684354" y="3236595"/>
            <a:ext cx="2209800" cy="167640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s://scontent.xx.fbcdn.net/hphotos-xpa1/v/t1.0-9/12088368_176986389307377_3305834382192488506_n.jpg?oh=1d2341772a78f979f814fe1d2e09745e&amp;oe=56F491C6" id="145" name="Google Shape;145;p3"/>
          <p:cNvPicPr preferRelativeResize="0"/>
          <p:nvPr/>
        </p:nvPicPr>
        <p:blipFill rotWithShape="1">
          <a:blip r:embed="rId11">
            <a:alphaModFix/>
          </a:blip>
          <a:srcRect b="0" l="0" r="0" t="0"/>
          <a:stretch/>
        </p:blipFill>
        <p:spPr>
          <a:xfrm>
            <a:off x="3537461" y="5154930"/>
            <a:ext cx="2044065" cy="155067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6" name="Google Shape;146;p3"/>
          <p:cNvPicPr preferRelativeResize="0"/>
          <p:nvPr/>
        </p:nvPicPr>
        <p:blipFill rotWithShape="1">
          <a:blip r:embed="rId12">
            <a:alphaModFix/>
          </a:blip>
          <a:srcRect b="8766" l="0" r="0" t="8766"/>
          <a:stretch/>
        </p:blipFill>
        <p:spPr>
          <a:xfrm>
            <a:off x="381000" y="1219200"/>
            <a:ext cx="3200400" cy="175260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2"/>
          <p:cNvSpPr txBox="1"/>
          <p:nvPr>
            <p:ph type="title"/>
          </p:nvPr>
        </p:nvSpPr>
        <p:spPr>
          <a:xfrm>
            <a:off x="457199" y="243289"/>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t>Evaluate</a:t>
            </a:r>
            <a:r>
              <a:rPr lang="en-US" sz="6600"/>
              <a:t> and Support</a:t>
            </a:r>
            <a:endParaRPr sz="8000">
              <a:solidFill>
                <a:srgbClr val="3FAFFF"/>
              </a:solidFill>
            </a:endParaRPr>
          </a:p>
        </p:txBody>
      </p:sp>
      <p:sp>
        <p:nvSpPr>
          <p:cNvPr id="359" name="Google Shape;359;p32"/>
          <p:cNvSpPr txBox="1"/>
          <p:nvPr>
            <p:ph idx="3" type="body"/>
          </p:nvPr>
        </p:nvSpPr>
        <p:spPr>
          <a:xfrm>
            <a:off x="265202" y="2162974"/>
            <a:ext cx="8613600" cy="4419600"/>
          </a:xfrm>
          <a:prstGeom prst="rect">
            <a:avLst/>
          </a:prstGeom>
          <a:noFill/>
          <a:ln>
            <a:noFill/>
          </a:ln>
        </p:spPr>
        <p:txBody>
          <a:bodyPr anchorCtr="0" anchor="t" bIns="45700" lIns="91425" spcFirstLastPara="1" rIns="91425" wrap="square" tIns="45700">
            <a:normAutofit/>
          </a:bodyPr>
          <a:lstStyle/>
          <a:p>
            <a:pPr indent="-326390" lvl="0" marL="411480" rtl="0" algn="l">
              <a:spcBef>
                <a:spcPts val="0"/>
              </a:spcBef>
              <a:spcAft>
                <a:spcPts val="0"/>
              </a:spcAft>
              <a:buSzPts val="2400"/>
              <a:buChar char="●"/>
            </a:pPr>
            <a:r>
              <a:rPr lang="en-US"/>
              <a:t>ER uses IV Naloxone with a </a:t>
            </a:r>
            <a:r>
              <a:rPr b="1" lang="en-US">
                <a:solidFill>
                  <a:srgbClr val="3FAFFF"/>
                </a:solidFill>
              </a:rPr>
              <a:t>concentration </a:t>
            </a:r>
            <a:r>
              <a:rPr lang="en-US"/>
              <a:t>of 2mg, can cause severe withdrawals</a:t>
            </a:r>
            <a:endParaRPr/>
          </a:p>
          <a:p>
            <a:pPr indent="-326390" lvl="0" marL="411480" rtl="0" algn="l">
              <a:spcBef>
                <a:spcPts val="1900"/>
              </a:spcBef>
              <a:spcAft>
                <a:spcPts val="0"/>
              </a:spcAft>
              <a:buSzPts val="2400"/>
              <a:buChar char="●"/>
            </a:pPr>
            <a:r>
              <a:rPr lang="en-US"/>
              <a:t>We use Nasal Naloxone with </a:t>
            </a:r>
            <a:r>
              <a:rPr b="1" lang="en-US">
                <a:solidFill>
                  <a:srgbClr val="3FAFFF"/>
                </a:solidFill>
              </a:rPr>
              <a:t>4 mg</a:t>
            </a:r>
            <a:endParaRPr/>
          </a:p>
          <a:p>
            <a:pPr indent="-342900" lvl="0" marL="411480" rtl="0" algn="l">
              <a:spcBef>
                <a:spcPts val="1900"/>
              </a:spcBef>
              <a:spcAft>
                <a:spcPts val="0"/>
              </a:spcAft>
              <a:buSzPts val="2660"/>
              <a:buNone/>
            </a:pPr>
            <a:r>
              <a:rPr lang="en-US"/>
              <a:t> 		- Much more gentle </a:t>
            </a:r>
            <a:endParaRPr/>
          </a:p>
          <a:p>
            <a:pPr indent="-342900" lvl="0" marL="411480" rtl="0" algn="l">
              <a:spcBef>
                <a:spcPts val="1900"/>
              </a:spcBef>
              <a:spcAft>
                <a:spcPts val="0"/>
              </a:spcAft>
              <a:buSzPts val="2660"/>
              <a:buNone/>
            </a:pPr>
            <a:r>
              <a:rPr lang="en-US"/>
              <a:t>		- Only a few people have reported vomiting</a:t>
            </a:r>
            <a:endParaRPr/>
          </a:p>
          <a:p>
            <a:pPr indent="-342900" lvl="0" marL="411480" rtl="0" algn="l">
              <a:spcBef>
                <a:spcPts val="1900"/>
              </a:spcBef>
              <a:spcAft>
                <a:spcPts val="0"/>
              </a:spcAft>
              <a:buSzPts val="2660"/>
              <a:buNone/>
            </a:pPr>
            <a:r>
              <a:rPr lang="en-US"/>
              <a:t>		- Wears off in about 90 minutes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3"/>
          <p:cNvSpPr txBox="1"/>
          <p:nvPr>
            <p:ph type="title"/>
          </p:nvPr>
        </p:nvSpPr>
        <p:spPr>
          <a:xfrm>
            <a:off x="360600" y="29171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t>Evaluate </a:t>
            </a:r>
            <a:endParaRPr sz="6600">
              <a:solidFill>
                <a:srgbClr val="005390"/>
              </a:solidFill>
            </a:endParaRPr>
          </a:p>
        </p:txBody>
      </p:sp>
      <p:sp>
        <p:nvSpPr>
          <p:cNvPr id="365" name="Google Shape;365;p33"/>
          <p:cNvSpPr txBox="1"/>
          <p:nvPr>
            <p:ph idx="1" type="body"/>
          </p:nvPr>
        </p:nvSpPr>
        <p:spPr>
          <a:xfrm>
            <a:off x="360600" y="1640925"/>
            <a:ext cx="8422800" cy="48315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SzPts val="2660"/>
              <a:buNone/>
            </a:pPr>
            <a:r>
              <a:rPr b="1" lang="en-US" sz="2400"/>
              <a:t>After 5 minutes</a:t>
            </a:r>
            <a:r>
              <a:rPr lang="en-US" sz="2400"/>
              <a:t>, a</a:t>
            </a:r>
            <a:r>
              <a:rPr lang="en-US" sz="2400"/>
              <a:t>re they coming around?</a:t>
            </a:r>
            <a:endParaRPr sz="2400"/>
          </a:p>
          <a:p>
            <a:pPr indent="-342900" lvl="0" marL="411480" rtl="0" algn="l">
              <a:spcBef>
                <a:spcPts val="1300"/>
              </a:spcBef>
              <a:spcAft>
                <a:spcPts val="0"/>
              </a:spcAft>
              <a:buSzPts val="2660"/>
              <a:buNone/>
            </a:pPr>
            <a:r>
              <a:rPr b="1" lang="en-US" sz="2400">
                <a:solidFill>
                  <a:srgbClr val="6AA84F"/>
                </a:solidFill>
              </a:rPr>
              <a:t>YES:</a:t>
            </a:r>
            <a:r>
              <a:rPr lang="en-US" sz="2400">
                <a:solidFill>
                  <a:srgbClr val="3FAFFF"/>
                </a:solidFill>
              </a:rPr>
              <a:t> </a:t>
            </a:r>
            <a:r>
              <a:rPr lang="en-US" sz="2400"/>
              <a:t>Support them, help them, don’t let them use again</a:t>
            </a:r>
            <a:endParaRPr sz="2400"/>
          </a:p>
          <a:p>
            <a:pPr indent="-342900" lvl="0" marL="411480" rtl="0" algn="l">
              <a:spcBef>
                <a:spcPts val="1300"/>
              </a:spcBef>
              <a:spcAft>
                <a:spcPts val="0"/>
              </a:spcAft>
              <a:buSzPts val="2660"/>
              <a:buNone/>
            </a:pPr>
            <a:r>
              <a:rPr b="1" lang="en-US" sz="2400">
                <a:solidFill>
                  <a:srgbClr val="FF0000"/>
                </a:solidFill>
              </a:rPr>
              <a:t>NO:</a:t>
            </a:r>
            <a:r>
              <a:rPr lang="en-US" sz="2400">
                <a:solidFill>
                  <a:srgbClr val="3FAFFF"/>
                </a:solidFill>
              </a:rPr>
              <a:t> </a:t>
            </a:r>
            <a:r>
              <a:rPr lang="en-US" sz="2400"/>
              <a:t>Re-administer naloxone, after 3 doses, make sure you have called 911</a:t>
            </a:r>
            <a:endParaRPr sz="2400"/>
          </a:p>
          <a:p>
            <a:pPr indent="-342900" lvl="0" marL="411480" rtl="0" algn="l">
              <a:spcBef>
                <a:spcPts val="1300"/>
              </a:spcBef>
              <a:spcAft>
                <a:spcPts val="0"/>
              </a:spcAft>
              <a:buSzPts val="2660"/>
              <a:buNone/>
            </a:pPr>
            <a:r>
              <a:t/>
            </a:r>
            <a:endParaRPr sz="2400"/>
          </a:p>
          <a:p>
            <a:pPr indent="0" lvl="0" marL="68580" rtl="0" algn="l">
              <a:spcBef>
                <a:spcPts val="1300"/>
              </a:spcBef>
              <a:spcAft>
                <a:spcPts val="0"/>
              </a:spcAft>
              <a:buSzPts val="2660"/>
              <a:buNone/>
            </a:pPr>
            <a:r>
              <a:rPr b="1" lang="en-US" sz="2400"/>
              <a:t>One hour later</a:t>
            </a:r>
            <a:r>
              <a:rPr lang="en-US" sz="2400"/>
              <a:t>, are they sleepy again?</a:t>
            </a:r>
            <a:endParaRPr sz="2400"/>
          </a:p>
          <a:p>
            <a:pPr indent="-342900" lvl="0" marL="411480" rtl="0" algn="l">
              <a:spcBef>
                <a:spcPts val="1300"/>
              </a:spcBef>
              <a:spcAft>
                <a:spcPts val="0"/>
              </a:spcAft>
              <a:buSzPts val="2660"/>
              <a:buNone/>
            </a:pPr>
            <a:r>
              <a:rPr b="1" lang="en-US" sz="2400">
                <a:solidFill>
                  <a:srgbClr val="6AA84F"/>
                </a:solidFill>
              </a:rPr>
              <a:t>NO:</a:t>
            </a:r>
            <a:r>
              <a:rPr lang="en-US" sz="2400">
                <a:solidFill>
                  <a:srgbClr val="3FAFFF"/>
                </a:solidFill>
              </a:rPr>
              <a:t> </a:t>
            </a:r>
            <a:r>
              <a:rPr lang="en-US" sz="2400"/>
              <a:t>Watch closely for at least another hour</a:t>
            </a:r>
            <a:endParaRPr sz="2400"/>
          </a:p>
          <a:p>
            <a:pPr indent="-342900" lvl="0" marL="411480" rtl="0" algn="l">
              <a:spcBef>
                <a:spcPts val="1300"/>
              </a:spcBef>
              <a:spcAft>
                <a:spcPts val="0"/>
              </a:spcAft>
              <a:buSzPts val="2660"/>
              <a:buNone/>
            </a:pPr>
            <a:r>
              <a:rPr b="1" lang="en-US" sz="2400">
                <a:solidFill>
                  <a:srgbClr val="FF0000"/>
                </a:solidFill>
              </a:rPr>
              <a:t>YES:</a:t>
            </a:r>
            <a:r>
              <a:rPr lang="en-US" sz="2400">
                <a:solidFill>
                  <a:srgbClr val="3FAFFF"/>
                </a:solidFill>
              </a:rPr>
              <a:t> </a:t>
            </a:r>
            <a:r>
              <a:rPr lang="en-US" sz="2400"/>
              <a:t>May need another dose of naloxone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4"/>
          <p:cNvSpPr txBox="1"/>
          <p:nvPr>
            <p:ph type="title"/>
          </p:nvPr>
        </p:nvSpPr>
        <p:spPr>
          <a:xfrm>
            <a:off x="460375" y="518764"/>
            <a:ext cx="7772400" cy="1316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These Techniques D</a:t>
            </a:r>
            <a:r>
              <a:rPr lang="en-US" sz="6600"/>
              <a:t>o</a:t>
            </a:r>
            <a:r>
              <a:rPr b="1" lang="en-US" sz="6600"/>
              <a:t> N</a:t>
            </a:r>
            <a:r>
              <a:rPr lang="en-US" sz="6600"/>
              <a:t>ot</a:t>
            </a:r>
            <a:r>
              <a:rPr b="1" lang="en-US" sz="6600"/>
              <a:t> Work If Someone Is Not Breathing</a:t>
            </a:r>
            <a:endParaRPr b="1" sz="6600"/>
          </a:p>
        </p:txBody>
      </p:sp>
      <p:sp>
        <p:nvSpPr>
          <p:cNvPr id="371" name="Google Shape;371;p34"/>
          <p:cNvSpPr txBox="1"/>
          <p:nvPr>
            <p:ph idx="1" type="body"/>
          </p:nvPr>
        </p:nvSpPr>
        <p:spPr>
          <a:xfrm>
            <a:off x="685800" y="3198600"/>
            <a:ext cx="3861600" cy="3202200"/>
          </a:xfrm>
          <a:prstGeom prst="rect">
            <a:avLst/>
          </a:prstGeom>
          <a:noFill/>
          <a:ln>
            <a:noFill/>
          </a:ln>
        </p:spPr>
        <p:txBody>
          <a:bodyPr anchorCtr="0" anchor="t" bIns="45700" lIns="91425" spcFirstLastPara="1" rIns="91425" wrap="square" tIns="45700">
            <a:normAutofit lnSpcReduction="10000"/>
          </a:bodyPr>
          <a:lstStyle/>
          <a:p>
            <a:pPr indent="-254000" lvl="0" marL="411480" rtl="0" algn="l">
              <a:spcBef>
                <a:spcPts val="0"/>
              </a:spcBef>
              <a:spcAft>
                <a:spcPts val="0"/>
              </a:spcAft>
              <a:buSzPts val="2400"/>
              <a:buChar char="●"/>
            </a:pPr>
            <a:r>
              <a:rPr i="1" lang="en-US" sz="2400"/>
              <a:t>Milk</a:t>
            </a:r>
            <a:endParaRPr sz="2400"/>
          </a:p>
          <a:p>
            <a:pPr indent="-254000" lvl="0" marL="411480" rtl="0" algn="l">
              <a:spcBef>
                <a:spcPts val="2500"/>
              </a:spcBef>
              <a:spcAft>
                <a:spcPts val="0"/>
              </a:spcAft>
              <a:buSzPts val="2400"/>
              <a:buChar char="●"/>
            </a:pPr>
            <a:r>
              <a:rPr i="1" lang="en-US" sz="2400"/>
              <a:t>Salt water</a:t>
            </a:r>
            <a:endParaRPr sz="2400"/>
          </a:p>
          <a:p>
            <a:pPr indent="-254000" lvl="0" marL="411480" rtl="0" algn="l">
              <a:spcBef>
                <a:spcPts val="2500"/>
              </a:spcBef>
              <a:spcAft>
                <a:spcPts val="0"/>
              </a:spcAft>
              <a:buSzPts val="2400"/>
              <a:buChar char="●"/>
            </a:pPr>
            <a:r>
              <a:rPr i="1" lang="en-US" sz="2400"/>
              <a:t>Beat 'em Silly</a:t>
            </a:r>
            <a:endParaRPr sz="2400"/>
          </a:p>
          <a:p>
            <a:pPr indent="-254000" lvl="0" marL="411480" rtl="0" algn="l">
              <a:spcBef>
                <a:spcPts val="2500"/>
              </a:spcBef>
              <a:spcAft>
                <a:spcPts val="0"/>
              </a:spcAft>
              <a:buSzPts val="2400"/>
              <a:buChar char="●"/>
            </a:pPr>
            <a:r>
              <a:rPr lang="en-US" sz="2400"/>
              <a:t>I</a:t>
            </a:r>
            <a:r>
              <a:rPr i="1" lang="en-US" sz="2400"/>
              <a:t>ce water</a:t>
            </a:r>
            <a:endParaRPr sz="2400"/>
          </a:p>
          <a:p>
            <a:pPr indent="-161925" lvl="0" marL="411480" rtl="0" algn="l">
              <a:spcBef>
                <a:spcPts val="2500"/>
              </a:spcBef>
              <a:spcAft>
                <a:spcPts val="1200"/>
              </a:spcAft>
              <a:buSzPts val="2850"/>
              <a:buNone/>
            </a:pPr>
            <a:r>
              <a:t/>
            </a:r>
            <a:endParaRPr/>
          </a:p>
        </p:txBody>
      </p:sp>
      <p:sp>
        <p:nvSpPr>
          <p:cNvPr id="372" name="Google Shape;372;p34"/>
          <p:cNvSpPr/>
          <p:nvPr/>
        </p:nvSpPr>
        <p:spPr>
          <a:xfrm>
            <a:off x="7772400" y="6400800"/>
            <a:ext cx="12859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Video time!</a:t>
            </a:r>
            <a:endParaRPr sz="1800">
              <a:solidFill>
                <a:schemeClr val="lt1"/>
              </a:solidFill>
              <a:latin typeface="Corbel"/>
              <a:ea typeface="Corbel"/>
              <a:cs typeface="Corbel"/>
              <a:sym typeface="Corbel"/>
            </a:endParaRPr>
          </a:p>
        </p:txBody>
      </p:sp>
      <p:sp>
        <p:nvSpPr>
          <p:cNvPr descr="Image result for bath ice water" id="373" name="Google Shape;373;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descr="Image result for bath ice water" id="374" name="Google Shape;374;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descr="data:image/jpeg;base64,/9j/4AAQSkZJRgABAQAAAQABAAD/2wCEAAkGBxQTEhUUExQUFRUXFxcYGBgYFBQXFBgYFBUXGBQVFBUYHCggGBolHRQUITEhJSkrLi4uFx8zODMsNygtLisBCgoKDg0OGhAQGiwkHyQsLCwsLCwsLCwsLCwsLCwsLCwsLCwsLCwsLCwsLCwsLCwsLCwsLCwsLCwsLCwsLCwsLP/AABEIALYBFAMBIgACEQEDEQH/xAAcAAACAgMBAQAAAAAAAAAAAAADBAIFAAEGBwj/xAA8EAABAwIEAwYFAwMDAwUAAAABAAIRAyEEEjFBBVFhBiJxgZGhEzKxwfBC0eEHFFIjYvFygtIVJFOiwv/EABgBAQEBAQEAAAAAAAAAAAAAAAABAgME/8QAIREBAQACAwEAAgMBAAAAAAAAAAECERIhMUEDUWFxgTL/2gAMAwEAAhEDEQA/API2hTAUWhEARtJoRWhQaEVoRUmhFYFFoRGo0m0IoCi0IrQitgKYC00KYCK20KbQtAKbQisAUXvAifXYeKIAscEK062pWyxJVamUkA2v3bR5clBmL2IMeX0+yOXPR8tUQEMYoa3jwHuJSeKxHLTeN/BC/kPOqtmJUoVLWa4jMLR1j8CtsG8uptJIJi567o1hlb6kQoOCMQoEI2CQouCKQoOCIA4IbgjuCG4IgDghPCYcEJwRC7ghuCO4ITgqyCQoEIzghuCiAuCiUQhQIRlBYtrEDDURqg1EajSbUZoQmorUagjUVqG1FaiiNRWobURqNCNUgohTCKkERqgFImyAeMr5GF3KI8SYCqGYuo8SNOckBGqYgOMOuNxeDyPREa9rWgCABp6e6ONy2SOJyzOsapWviCRbw8VHG1RJG0z/AAjUOF4hwzU6NQjmGO/ZHMqzEOHQ9E1hq3PdDdgqzdaT/EscPso1KT2iSxw/7TCBysHAzIjYEfl0/gsQSIGW2wJBVLSxVoKdwrWG9wehhGsctLtpkLRStGqZgmf26pko7y7iBUSpuUCgG5DKI5QciBOQnIzkJyIC4IbgjOQnIgLghuRnIblUCKgURygVGQ4WLaxEMNCI1QCm1GoI1FahNRWo1BAitQmooRoVqI1CaiAoCtKmChAqQKKKEriK+rSSJ+3JHL4Eqsx9T0+6MZ0hijDkXDUnVSGMaXOJgAXJJS1e69P/AKXcHa1nxnDvGQy1w3QnxJnyHVLXKTZ3sV/TVlOKuKh9TUM1Yz7Od10+q9IpYdrQAIA5WhV5DmwSQB1cB/8Al3tCYoVC64cD4VX/APjCw6a0PVwtNwuGkeSh/ZUMsZaceLVP4Z5+7PrkQK5yi9TL1L3/AGLQg4vtd/TvDYgF9AijV5iDTcf94H1F/FeQYzAVcLUdSqsLXt1EyCNnNO4PNfQz6jXG1Wm7xff1c5y4f+pXDm1KbagHfp3B3LD87Z3G/krKzY8woY05pP54K8w9QubJEfmq5bF0i19tNQr7A40EBu4AC0uFOkqDitkqBKOqLlBykVAoiLkNymVByATkNyI5DcjIbkNyI5DcqgZUCpuUCoygtrFiAwRGobVMIorUQITURqNCtRAVDD03PcGtBc5xAAAkknQABMYzB1KLslVjqbtYcCDB38EVoFTBQQVMFFHBUgUEFSzIqb7ghU73ESCFbZlWcSpwc2xRz/JEaFMFwHVeruq1KFKnSoiajg0N21Ek+VyvJcDUh7f+pv1C9xwbB8UPd+imI85upWMSNPszWcP9bEufa9uesXXS8G4YykO6bnXqeapXcUxOIk0KbRTFg5zHuLuVmRlB21Q8Hxp7XZarQ146y0jm023tB0Ua6d1AVVxbC03g59xz5qWHxeak54/SD7BcbjePmo50bGAJ1J08kEsT2LpPuH1Gz/iR5bKqo4KpSqnDVHZ26scdS0zIKtHMxgPdrszgZhTysuIn5c2eI384UXYs1wx7hFRhhw5EWPluidPI+MUslRzR+lzm+QJEFb4YRmn8n7ovHx/7msD/API4+t0ngGH4gjxWmZ6vpUSVAlaJR3YSokrCVElBhUHLZKg4qog4qDl7Z2J7M0KGFD6tJj6r25nl7Q4jMJyNnQD3XjfEmNFaoGfKKjw3wDjHspLtCblByI5DcqgblAqz4XwXEYkkYei+qRrlgAeLnEAeqV4jgKlB5p1mOpvGrTE+osfJRkosWLaAjURq6d3YbEB1ZsXpvDWEkAVL3gai0XNvqrHsl2PFVtVuKp1GP+JTY2QWkd1znEHQg9299FvjWeUcU0p3hmDNaqym2xcYnkNz5BetVeyVFtA0xSY8Cm4CQc+aQR3he5JMjTSFS9jOyVSkHVKgAqkAAToLy02s6wPmEuBM11wzs1hMK/DvpZ/jAkZi75paQ4lug30VF/VeuHvpGxIkddp+y6jB8Hf8UPqOgNmGwbyDry1G653t3wF9WrQZQaZc5zTM/DbMd5zrwLG6xwu2+cedhTC60/05xXxCxr6JaADnc5zRcXAaGl1oO3JM8O7AE5xXeQWmxZ8hAi4LhJkHpEFa1TnHGCYmDExMWnlPNZK9l4vQFXBuw7WtawNAENENj5co56LicV2De2mxzKmd73tEZQAGuaSXTJkiySWrzjkZUK7MzSF3mN7BAwKTnBxaYm4c4AxP+MkeUqqrdj3ih8UPGgDWQS8vbmFZluTmOAiZsnGpzlcVwnBOfXpU/wDKoweRcJ9pXuXGMOfhPazUiPaFw3Yvs259T49VpAp02vpSSGuc8uDSSBoMjiRrdvNel0mZhBMz+FZuNZlkcnxjhFTE0qLRVNMUg6RlMGYIdEETaPA6hO0cOaxaDmdka1rnvAGctblLiLyTzsuk/tItEj9yYQcVTyNIaJPTmmqSxY8CwzRSc0Cxt7R9lx1XAhriQ3MWuJgENMg789N12nDWllLrdcvSpTXqNmQNZ/3AEed/ZONOUU//AKI04n+8BqZ8xfk17xBtrEAk7bwt8DwLg+o50w50wTLvM6cl1Io2iyNW4UQIBAJ9+qaNyPCu3WHDcbUy75XHzAH2SfD2wJi67bi3ZUVMWGVawacRSJZAvmpFrsgkQ4ECZtyVS7snXa+rSY3OaOUnKe8Q9pc0tabkwDbotaqSzaolaJVrxvs9WwzabqgEVANJlriJyO/3R9Cq52EqAAmm8AmAcjoJsYBjW4TTpygMrRK6XhvYjE1WF/dZbutcTmJGxAFt/wBlVca4HVwxYKuXviW5CXCxgg2F+nUJqpzitTXBsN8XEUmahz2z4Ay72BV32Z7E18YSQ5lJoJBzk55bqAwCdY1hdZ2T7G/2tXPWc11UTlyk5QCI31Jnkmk5x0vG8aKWGqONoaY8gvA3Okyd/uvfOP4D+5pGiXFodYkXIHMBePP7JYrOWCkTABzS0AtcSA7XoZGoUxx0lzUDkbh+AfXqtpUx3nGOg5uPQC6uuO9lauGALiCHOYxmoL3PEmNg0aSSLldh2L7JuoMNWsCys6RlP6GyO6epiZ8FbCZbX/DGswOHbSp6NF3HUnVzj4leQ9seLf3OKfUGgho6hu/uV6Tx/h9asw02uDJb8xBLYm5Lh8otqvLRwPEFgqChUcwjMHNaXAt/yttbVSYWFzlVhWlYYzg1enkzUahzsDxla4wHTAdaxtp1CxXVTb36uWgyQATJ5AkWmPRY8l5AAMETFxGmvSZN0rSxTSabMwJDZJcdgfmtqbCynUxBe1xBAnWADYWmT4TC7+OPp8PuRcxbSJnU9Aso1dWiDH13CQoYiRqDtI5bFHw0NYA3mepudzuVFgtSoATqZ1vf8lSFEGCGm4idiPI6/sl/gtJzfq5x6hGYMohthtt6qBh74A1stMJDZA/DZUdLib3VjTaDYHM+R3DFjlPzamRKziXFMpHeaGHNMtNjY31iL6q8UtWzBliLaDS1luplIJMZQTJ0iLE+/uuefx2BSaHNruIMlsXI/UQNiYEpqljKgytLQQScsGSDb5p8duSvFOS2pVG5WloEAEAjYePksw9RrflyktzG5v3oJKqq/G2ueW97KCb7EBtz46lQZjSWOaSQ1roa5rRng3gtGpsPXROJyWJxbLxDSNtvKfEpjCPaA0i8gann9lRYHiQIP6nFs5WiA1gnKCNGmOepHknOFYuQ0uGuaQYnWxJCliyrt0xJ+mngl677+F7oFXGATr4TsEgx5JkkGed45QJWdNbdCK4DSZtGx5qsYxhc2oO7qNNYOrud0tnLYg2HST6aQt1D3iToNLW8fAnZNFqwBBIn1HLmP3R6uJAF/fl4qpZis0AXIF4CXrYoNBcTBERP0H5yTSWm6RY+oXQRYBt7QJ3/AO4269E7h6LKdRzwBNQjNbvOLRAM72ELncLxClSYXt/VUgEzJOhm2x+q1jONg03N7we14bIAMf7ugha47Z5LrjPCKOILWVgYpkObdzQdYd3ddTbqt4aiynlgEFoIkkZQNyQLSdfXqqbE8TLwPhk5xmM5czXDQtBG4MHwJROEcRD89JwBc0X1ImAdSNYcPfkU49HJd067SDLY9N7RZAx9ClUaA8sO4BA1F2m+4jVVtXH5WsAGrhr87c0CSI0lzee6ypiDTBNVwe51wDDdBeeYkJxOS24XWFNxi+fKCe7Li2wJI3A+iYxDpqHLaQJ215qsYS6kH03ZSHOJae8DEtc0E3FwUvh+ISY72aRJvDg4mIE20NlOJMlrodQdb/slWOZJtJkiIjQmJI2EoGMqnNA1BnQadAdbKswjnvaIcQSNMpGUA6POoPPfVWQt7XGJpMc5uZodlu2QDBI1E6KdXFAtAda8AiJ6C+oQzUDGSXAHfbwhJu4mDUyjlNydidPT3CSFq6DS9sNg7Hw3SOFaxjsoGTURMt/40QXBxMBzQSCbaN8ee3qlq/EcrskSRGckxr3paAemySFroDTnl9Fi5qrxzKcrgZESBcDltyg+axXhU5wpgeJA0oAZ3WxntIymQw2tYA66lF4PjTUDiQWZgDBsRmA9Gqi+IBQcx+VjXVHQ9rbEZeWs+Maqz4M5rqdyXOgNdII+WwB529V0ynTON7XDC0RBAF4O0i0epW21jMD88Ala7oAAAygTp+pTYdPzTdc3TZ9tfLa8+ar+JcRc1swQI1RhVMBQe4OBBuhsHhGKmo+CHCGiYIMkGQ6QCFHitJ8Oy2zWnMBFiJ0keK1ToiczQGuOpGjtIkInEsf8OmSRJ0AEkknQK/emfnatZRNEOqNDWsm5y5LmDDC494Zj9UKviG1BSLXECqXXGrC3WZMEfZInAOqUng2NRwMEFwa3Xna4iwVrhXOY3I2nnc1hLCB6tzO0OkdLLo5oU8e1xpNaC5wBDRVNQU+5mAcMti9wkiBoeing8a+m7K8slpaTqQC+bCbxpHJUOGr1DlBY5zgCXZhD82steN7QPNNt4PVaQ8VAx5JlrgScuaZN5Psmobp/D8eoOqOyAAO7pZdpzXcSBy2PWFbYWvJMAAA7e65niDSZf3DUa0C7BLoIJgxIM3Hgr3htUQ4zYx7rGUbxpzFVsoJcYGpPIKsodo6OZrGS9z3ZQBYi2t9j4qv7U4gvbkDoB11jouOxGHex2V06Ahw3G1xpF1nTW3rVHGtc91KHZ2xmETGYSJIQ34lrnOZmuIzC8hedcL4xiKBeaLgSR38zc85dCZvN+aNTq1KuIa9znfFLmlzgYho1EaARaFDbuKNQh3IehMczut1bhwJAcY+blBmx8lNkZSTFhI+y57i7w8lz3uaAWiRN9JFtoVk7S3pa8IewB9Kq3uPkgjMGmTeDtcE2skqmFDKoAiowgTTm7WtNjAPe70zb+RVe8Q1oDqQawhhk/M0SOdo91OnhgCw6Oa0hxGrmkzBP3W9saFZjazadV+cBjQHQMzS0PeWxANoAB3mdUvgnCo4h0AvbJy5g3OI7kCx3N/8AJNOoUi12WWFzQyA4lhANpBtI5+ChVwrvh5WEAFwJloIIAADANhafNXcNUtW4gaNVpnOGgsL84iGNNxTnum9pO5CueKvFdlN9IxIsbiIOsf8AUFVYrhjCGQxliZGkbmf8hJ06K1wbIBj5cogDpyHgpf3CfyFxLHmkGt7guSS7Pk0M5stySSPVKYHFua5hcD8PugECBM3JmMpnY3iyc4hSZU7pzB0gtcHRDhpbceKXHAWGxfVcNwHnK4228p21U60tl2tsJD3ueDOkQLBsHXmYTmYeEqqLQxoDe6Bs37ko9OsVluA8Zc52ZjRDoEG1u9y6Rqh08HkgvcXd6Xab7ADZOGrfr+10E1AQb+SIBxIgF2V8NggSee0gGNNVW1XOb/qTTe0FoIe0/EOV05Z/S28gm0AIlZ5zXB6CRd18sRslWh/xGuy03Awcpa3UkiS07iAQt4sZBca404VnB7ajiI+V72tiBAEAT4rE9i6dEOglhI1NSM07x3TA6CyxdIx/rmKNJ+V9IGWmMxF22/W3/KOi6ng9JzKcOOYjcctohUlTEVKdCCQ3bKRBubgHceSuOzl6RmCRJt46BT8ni4erasO6tZjl9h9Fs3WP5eEeS5OqTmxHJSDggGotnmSgkHZRJ/IskmVy5x3H5cJTEY1xe5haIkeB3nqE1RYAAZB2t/Kuk2Z1HRZSqZZ5EQefl6LGrZCilBTu503AJA5wbeKFRxgDpMTf5t/NN1B5pd+GvpPREJY17pDnAGZN7jvWzCE3hqgyRaSNNBbkEDFVBmOYcgOg2t5QiUXtOXQkWHh+yoKwtPzAT1TxyxGRkKqrU7+UprDiQPDdRRq2CpOHyi/gk2YOnTMgALMXIjKhGd/GAoC/HMETBPoBzVXjqjyckAgmREc+e1wPRPU2FxjcyfHoEniKtwGHTe48LTzWozTmHovZOY5dDbmRyB8kxhH1IsR/kSNY5EpVlORLnZidY8P+VZUyG0wBq75ugGg/OSGkRTBMm15gaX1hMO1kCOh16oUKbnyZOqjSRogg9AlOH9x5pg5mxIie6Se8PC6Ye5UfEHODgWkgg2I1QX2IAkH0A1JRQ7Kwkd47jT8CjQdIk67nf1WVH5b/AJ4IBh2Y5otpG2gmEf41pBkbJCpUJ7gJE8tA2byjtNrW2HgiCu+by80GrRdAIAMXsLa36xEepW3O0OwMeun2RHEkgDr/AB7SiqnFYYF5OcCMpccp+Wb+fqqwCo4fEYGuyH5Xm5a0kjJFxqPRXnEyGCYBcbAHSToUri8KaWGa+B8Vz2ieQg5iOQgLpjXLKdlsNUa/Ma2QuDiO9UAMQCB7lYlGUg+SKZff5hlaCeYadBdYrf7Z7M4jFNDn52hz4AA+YdI69U7wGmWt0iZkeO1lRYSkWPaXFkuN3TYDaJXVYcZGagnmN1M+o3h3TcrUrKWknVCz3XN0SrVA0FztBcqhrY04iWiWsAmP1O/jdQ45jA6aYJmRMG3g4IGGbYRbW/2WpqM22nsLUbEFswALm+ukjQJ2hBPRJ4dojTzTtBhWdrIZpuRoUWsEAKcW1RoJ7EEsTIUXAE8voiK3EUAdfql6mQfLnzdTMxrCtH6QkKwk+HT1Qpqi8O1/PBQxT20/PqB9SECk69pjZExVfuneEEqddp3/APsz7FTqlo09ToksNid7A9BBQ8W8vME5W78z/CG2nPLjIkgHXYnx5KYp53F2kCevWPNQYHBsH5ATcb9AEzGnNVPU6NPL1P7punTJ0Hig0jceKO43Mfnioo5owNR5ILrKTXKLygG5w3SVekYLi2QIN5E30TFUIQeHuAfcDbcpEpjhnERVHJzTBby5EdE7WqQ3SSdBuf2CQwVFrPlbAM9469JCac06WjcjdWwlRpsIGtzcnx2b0RWDf0UCJOnTyCPl/PuooWWQRzQMTXc2GhuZztQNo1cOSarVQxpLjpuuZdxJ7s1VpDSCIBbLnNOoF1cZtnK6Q4g1hqT8R4qOMNDmklpHyu0uLe6WxvxZDa9RxDtyIDTEQANUzi6rwfiVg4A5XSwi8XawzomsTkrUy4vY3eD8wi4czmTuuvjl6DWo1jGT4ZblEXdMdeqxU3EKtZjopudlidtZMrFoWtLBhz25mZXD3bzXREaBVHDnS8m+VvdbOvqrSnrK453ddcJqG3mAq7F4gMYTzt/KbrPsuf43iP0mCHCAJvrqpjN1crqNYjF03d2m0Eg3dGvVM8PZBmJ8dEDB4TMQWsDRA09yVbUWQlvaYzpMUhMwB0GiK1yDUqAa+PotUXkqNGwVuUNrlIFFSlaKkFCpUCCGWZhKVWctU01+6wAOJvB2PlZEU+aIHSf4CnUAymZGwO08iEeo0CxECddkhiakgATa8eO5QpnChrSARzPtzWUwHHl+aqReDlHIa7krKFiZAB063/hEHa23QLGNmDBhQpulwRWnQeaKI1iK7aNvyUNrwpAoJBBqvhEe/uxF5mfslHmXt8/b+YQMVhZVeJJGiuKgsqjHtsUKE3iY+K1k2EX5nT7q9wbZA5kLja2Bkl2YSwg2vNxC7XCfK3wWsmMKZYANVCpUhbaUDGvABWXRQdos7myQcmxGzti4bhKYHDBrnVasAlgLb76QAjY3GOFJzWkXOh3nkkcbUq0w0PHcEED7grtj48+Xps1viMbnAa1jrye8Z00S9BzBJkENnKIkA7RKWfj2uveT80adIHNMV6rHUXBpymG5p1mdlrSbP4OuGMAGYzJP+naSZIHRYh4btEGNDQbC1wFizq/pdw1wlmVlpiTrr5q3pBVuEMNACfa6y413gGLqx5LnMJ/rPJcDF8vrurLimKyENcJGYSOc6ouEY2SWiAdArvUZvdOYWjlCZAlaphTJhRsnjqgAvyKHwmqSyTuluNEuADTqQOidwrgxop6xclXXW2d96WFFkmFsoDXqeZRptz0vUNz6+iIHSSEu4X68kQVn55oZd7fkLbXiPzZarGR13RQcSzMNYBSNWiWmQTM6bI1LFhpGY90m/S6ZxIbPddmEWPJNJ9LYVwzA6xsitMmfE/nqk67ABbz6pmkIAmBy/wCERN5geUrYqGPOFqpoD+W2Q6lXSBobwinWui3WEYOVdRdmMDn77prNBg6oC1XWS3DGS57jzgeGp9yt4p8NJROG1szQYi0em6BqoFVcQbYq3cq3iNOUKqMDhgW1XEkRkAg2JJ0+i6qie6FyGFxJa/JqHHTkRoV1NKYHkrb0mJpqV4mLWTDCk+KHurLTk+I4My12fKZi19easHGsG/DcWuawCSReDoZVbWxkOLYuDM9OqNxGrUexpywx2uXWBsei9E8jz32n8PwkGmHFzcveEDfrPNLcNwzCx7QRl2O88ikC4PyU6Ryib3+iaovp0c1NxLt5GxV7TovjHBji05THRYg1qxqEuP02C2qzt0eHMwma9WAYWLF5XrUDqhqVIJ+VX2GZYLSxWs4mS+ECtioWLFGlNxCqXWuN1nDXEOuZsFixbvWMYn/VX7HWlaD1ixYaTZaT1QBiYeYGsj2WLFQIusfP890YH3F1ixRVfjqbSxxi4P2UKBgtHOfaP2WLFazDPEKksboBOyTLy45eQ18TKxYlIaLtB0n2KDSJcSVixMZumV0I3EhpzNbERN9eq3XxffMTc/VaWK/E+iYqpLVnCMRLfAwsWKfF+rWUnjNFixRpz7W/67eq6qibLaxWs4mCkuIvhpjZYsUVz/Z/BMxFZ/xZPdKXxNc0GfCYZkkSfFYsXbC7cc+jGD4SQzPmBdc6fRV2LoNFr5tzzWLFrC7Zymlv8emA0BmjQNlixYtSQf/Z" id="375" name="Google Shape;375;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id="376" name="Google Shape;376;p34"/>
          <p:cNvPicPr preferRelativeResize="0"/>
          <p:nvPr/>
        </p:nvPicPr>
        <p:blipFill>
          <a:blip r:embed="rId3">
            <a:alphaModFix/>
          </a:blip>
          <a:stretch>
            <a:fillRect/>
          </a:stretch>
        </p:blipFill>
        <p:spPr>
          <a:xfrm>
            <a:off x="4395000" y="3198600"/>
            <a:ext cx="4063200" cy="25401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7"/>
          <p:cNvSpPr txBox="1"/>
          <p:nvPr>
            <p:ph idx="1" type="body"/>
          </p:nvPr>
        </p:nvSpPr>
        <p:spPr>
          <a:xfrm>
            <a:off x="460800" y="964475"/>
            <a:ext cx="8222400" cy="51816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Clr>
                <a:srgbClr val="000000"/>
              </a:buClr>
              <a:buSzPts val="6840"/>
              <a:buFont typeface="Arial"/>
              <a:buNone/>
            </a:pPr>
            <a:r>
              <a:rPr b="1" i="1" lang="en-US" sz="6600">
                <a:solidFill>
                  <a:srgbClr val="7FC9FF"/>
                </a:solidFill>
                <a:latin typeface="Amatic SC"/>
                <a:ea typeface="Amatic SC"/>
                <a:cs typeface="Amatic SC"/>
                <a:sym typeface="Amatic SC"/>
              </a:rPr>
              <a:t>RESCUE BREATHING </a:t>
            </a:r>
            <a:endParaRPr b="1" i="1" sz="6600">
              <a:solidFill>
                <a:srgbClr val="7FC9FF"/>
              </a:solidFill>
              <a:latin typeface="Amatic SC"/>
              <a:ea typeface="Amatic SC"/>
              <a:cs typeface="Amatic SC"/>
              <a:sym typeface="Amatic SC"/>
            </a:endParaRPr>
          </a:p>
          <a:p>
            <a:pPr indent="-342900" lvl="0" marL="411480" rtl="0" algn="l">
              <a:spcBef>
                <a:spcPts val="0"/>
              </a:spcBef>
              <a:spcAft>
                <a:spcPts val="0"/>
              </a:spcAft>
              <a:buClr>
                <a:srgbClr val="000000"/>
              </a:buClr>
              <a:buSzPts val="6840"/>
              <a:buFont typeface="Arial"/>
              <a:buNone/>
            </a:pPr>
            <a:r>
              <a:rPr b="1" i="1" lang="en-US" sz="6600">
                <a:latin typeface="Amatic SC"/>
                <a:ea typeface="Amatic SC"/>
                <a:cs typeface="Amatic SC"/>
                <a:sym typeface="Amatic SC"/>
              </a:rPr>
              <a:t>DURING AN </a:t>
            </a:r>
            <a:endParaRPr b="1" i="1" sz="6600">
              <a:latin typeface="Amatic SC"/>
              <a:ea typeface="Amatic SC"/>
              <a:cs typeface="Amatic SC"/>
              <a:sym typeface="Amatic SC"/>
            </a:endParaRPr>
          </a:p>
          <a:p>
            <a:pPr indent="-342900" lvl="0" marL="411480" rtl="0" algn="l">
              <a:spcBef>
                <a:spcPts val="0"/>
              </a:spcBef>
              <a:spcAft>
                <a:spcPts val="0"/>
              </a:spcAft>
              <a:buClr>
                <a:srgbClr val="000000"/>
              </a:buClr>
              <a:buSzPts val="6840"/>
              <a:buFont typeface="Arial"/>
              <a:buNone/>
            </a:pPr>
            <a:r>
              <a:rPr b="1" i="1" lang="en-US" sz="6600">
                <a:latin typeface="Amatic SC"/>
                <a:ea typeface="Amatic SC"/>
                <a:cs typeface="Amatic SC"/>
                <a:sym typeface="Amatic SC"/>
              </a:rPr>
              <a:t>OPIATE OD </a:t>
            </a:r>
            <a:endParaRPr b="1" i="1" sz="6600">
              <a:latin typeface="Amatic SC"/>
              <a:ea typeface="Amatic SC"/>
              <a:cs typeface="Amatic SC"/>
              <a:sym typeface="Amatic SC"/>
            </a:endParaRPr>
          </a:p>
          <a:p>
            <a:pPr indent="-342900" lvl="0" marL="411480" rtl="0" algn="l">
              <a:spcBef>
                <a:spcPts val="0"/>
              </a:spcBef>
              <a:spcAft>
                <a:spcPts val="0"/>
              </a:spcAft>
              <a:buClr>
                <a:srgbClr val="000000"/>
              </a:buClr>
              <a:buSzPts val="6840"/>
              <a:buFont typeface="Arial"/>
              <a:buNone/>
            </a:pPr>
            <a:r>
              <a:rPr b="1" i="1" lang="en-US" sz="6600">
                <a:latin typeface="Amatic SC"/>
                <a:ea typeface="Amatic SC"/>
                <a:cs typeface="Amatic SC"/>
                <a:sym typeface="Amatic SC"/>
              </a:rPr>
              <a:t>CAN SAVE A LIFE</a:t>
            </a:r>
            <a:endParaRPr b="1" i="1" sz="6600">
              <a:latin typeface="Amatic SC"/>
              <a:ea typeface="Amatic SC"/>
              <a:cs typeface="Amatic SC"/>
              <a:sym typeface="Amatic SC"/>
            </a:endParaRPr>
          </a:p>
          <a:p>
            <a:pPr indent="0" lvl="0" marL="50800" rtl="0" algn="l">
              <a:spcBef>
                <a:spcPts val="0"/>
              </a:spcBef>
              <a:spcAft>
                <a:spcPts val="0"/>
              </a:spcAft>
              <a:buSzPts val="7600"/>
              <a:buNone/>
            </a:pPr>
            <a:r>
              <a:rPr b="1" i="1" lang="en-US" sz="2400">
                <a:latin typeface="Amatic SC"/>
                <a:ea typeface="Amatic SC"/>
                <a:cs typeface="Amatic SC"/>
                <a:sym typeface="Amatic SC"/>
              </a:rPr>
              <a:t>Head Tilt</a:t>
            </a:r>
            <a:r>
              <a:rPr b="1" i="1" lang="en-US">
                <a:solidFill>
                  <a:srgbClr val="7FC9FF"/>
                </a:solidFill>
                <a:latin typeface="Amatic SC"/>
                <a:ea typeface="Amatic SC"/>
                <a:cs typeface="Amatic SC"/>
                <a:sym typeface="Amatic SC"/>
              </a:rPr>
              <a:t> / </a:t>
            </a:r>
            <a:r>
              <a:rPr b="1" i="1" lang="en-US" sz="2400">
                <a:latin typeface="Amatic SC"/>
                <a:ea typeface="Amatic SC"/>
                <a:cs typeface="Amatic SC"/>
                <a:sym typeface="Amatic SC"/>
              </a:rPr>
              <a:t>Chin Lift</a:t>
            </a:r>
            <a:r>
              <a:rPr b="1" i="1" lang="en-US">
                <a:latin typeface="Amatic SC"/>
                <a:ea typeface="Amatic SC"/>
                <a:cs typeface="Amatic SC"/>
                <a:sym typeface="Amatic SC"/>
              </a:rPr>
              <a:t> </a:t>
            </a:r>
            <a:r>
              <a:rPr b="1" i="1" lang="en-US">
                <a:solidFill>
                  <a:srgbClr val="7FC9FF"/>
                </a:solidFill>
                <a:latin typeface="Amatic SC"/>
                <a:ea typeface="Amatic SC"/>
                <a:cs typeface="Amatic SC"/>
                <a:sym typeface="Amatic SC"/>
              </a:rPr>
              <a:t>/ </a:t>
            </a:r>
            <a:r>
              <a:rPr b="1" i="1" lang="en-US" sz="2400">
                <a:latin typeface="Amatic SC"/>
                <a:ea typeface="Amatic SC"/>
                <a:cs typeface="Amatic SC"/>
                <a:sym typeface="Amatic SC"/>
              </a:rPr>
              <a:t>Pinch Nose </a:t>
            </a:r>
            <a:r>
              <a:rPr b="1" i="1" lang="en-US">
                <a:solidFill>
                  <a:srgbClr val="7FC9FF"/>
                </a:solidFill>
                <a:latin typeface="Amatic SC"/>
                <a:ea typeface="Amatic SC"/>
                <a:cs typeface="Amatic SC"/>
                <a:sym typeface="Amatic SC"/>
              </a:rPr>
              <a:t>/</a:t>
            </a:r>
            <a:r>
              <a:rPr b="1" i="1" lang="en-US" sz="2400">
                <a:latin typeface="Amatic SC"/>
                <a:ea typeface="Amatic SC"/>
                <a:cs typeface="Amatic SC"/>
                <a:sym typeface="Amatic SC"/>
              </a:rPr>
              <a:t> Breath every 7 Seconds</a:t>
            </a:r>
            <a:br>
              <a:rPr i="1" lang="en-US" sz="6900">
                <a:latin typeface="Amatic SC"/>
                <a:ea typeface="Amatic SC"/>
                <a:cs typeface="Amatic SC"/>
                <a:sym typeface="Amatic SC"/>
              </a:rPr>
            </a:br>
            <a:endParaRPr sz="6900"/>
          </a:p>
          <a:p>
            <a:pPr indent="-342900" lvl="0" marL="411480" rtl="0" algn="l">
              <a:spcBef>
                <a:spcPts val="700"/>
              </a:spcBef>
              <a:spcAft>
                <a:spcPts val="1200"/>
              </a:spcAft>
              <a:buSzPts val="9120"/>
              <a:buNone/>
            </a:pPr>
            <a:r>
              <a:t/>
            </a:r>
            <a:endParaRPr sz="8500"/>
          </a:p>
        </p:txBody>
      </p:sp>
      <p:pic>
        <p:nvPicPr>
          <p:cNvPr descr="http://www.cardiopulmonaryresuscitation.net/RescueBreathingGraphic.jpg" id="382" name="Google Shape;382;p37"/>
          <p:cNvPicPr preferRelativeResize="0"/>
          <p:nvPr/>
        </p:nvPicPr>
        <p:blipFill rotWithShape="1">
          <a:blip r:embed="rId3">
            <a:alphaModFix/>
          </a:blip>
          <a:srcRect b="0" l="0" r="0" t="0"/>
          <a:stretch/>
        </p:blipFill>
        <p:spPr>
          <a:xfrm>
            <a:off x="4688150" y="2028300"/>
            <a:ext cx="3768150" cy="3539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type="title"/>
          </p:nvPr>
        </p:nvSpPr>
        <p:spPr>
          <a:xfrm>
            <a:off x="501250" y="567139"/>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Review of what to do:</a:t>
            </a:r>
            <a:endParaRPr b="1" sz="6600"/>
          </a:p>
        </p:txBody>
      </p:sp>
      <p:sp>
        <p:nvSpPr>
          <p:cNvPr id="388" name="Google Shape;388;p39"/>
          <p:cNvSpPr txBox="1"/>
          <p:nvPr>
            <p:ph idx="1" type="body"/>
          </p:nvPr>
        </p:nvSpPr>
        <p:spPr>
          <a:xfrm>
            <a:off x="501250" y="2397100"/>
            <a:ext cx="7772400" cy="5029200"/>
          </a:xfrm>
          <a:prstGeom prst="rect">
            <a:avLst/>
          </a:prstGeom>
          <a:noFill/>
          <a:ln>
            <a:noFill/>
          </a:ln>
        </p:spPr>
        <p:txBody>
          <a:bodyPr anchorCtr="0" anchor="t" bIns="45700" lIns="91425" spcFirstLastPara="1" rIns="91425" wrap="square" tIns="45700">
            <a:normAutofit/>
          </a:bodyPr>
          <a:lstStyle/>
          <a:p>
            <a:pPr indent="-314325" lvl="0" marL="411480" rtl="0" algn="l">
              <a:lnSpc>
                <a:spcPct val="115000"/>
              </a:lnSpc>
              <a:spcBef>
                <a:spcPts val="0"/>
              </a:spcBef>
              <a:spcAft>
                <a:spcPts val="0"/>
              </a:spcAft>
              <a:buClr>
                <a:schemeClr val="accent1"/>
              </a:buClr>
              <a:buSzPts val="2400"/>
              <a:buChar char="●"/>
            </a:pPr>
            <a:r>
              <a:rPr lang="en-US" sz="2400">
                <a:solidFill>
                  <a:schemeClr val="accent1"/>
                </a:solidFill>
              </a:rPr>
              <a:t>Stimulate </a:t>
            </a:r>
            <a:endParaRPr sz="2400">
              <a:solidFill>
                <a:schemeClr val="accent1"/>
              </a:solidFill>
            </a:endParaRPr>
          </a:p>
          <a:p>
            <a:pPr indent="-314325" lvl="0" marL="411480" rtl="0" algn="l">
              <a:lnSpc>
                <a:spcPct val="115000"/>
              </a:lnSpc>
              <a:spcBef>
                <a:spcPts val="0"/>
              </a:spcBef>
              <a:spcAft>
                <a:spcPts val="0"/>
              </a:spcAft>
              <a:buClr>
                <a:schemeClr val="accent1"/>
              </a:buClr>
              <a:buSzPts val="2400"/>
              <a:buChar char="●"/>
            </a:pPr>
            <a:r>
              <a:rPr lang="en-US" sz="2400">
                <a:solidFill>
                  <a:schemeClr val="accent1"/>
                </a:solidFill>
              </a:rPr>
              <a:t>Call 911</a:t>
            </a:r>
            <a:endParaRPr sz="2400">
              <a:solidFill>
                <a:schemeClr val="accent1"/>
              </a:solidFill>
            </a:endParaRPr>
          </a:p>
          <a:p>
            <a:pPr indent="-314325" lvl="0" marL="411480" rtl="0" algn="l">
              <a:lnSpc>
                <a:spcPct val="115000"/>
              </a:lnSpc>
              <a:spcBef>
                <a:spcPts val="0"/>
              </a:spcBef>
              <a:spcAft>
                <a:spcPts val="0"/>
              </a:spcAft>
              <a:buClr>
                <a:schemeClr val="accent1"/>
              </a:buClr>
              <a:buSzPts val="2400"/>
              <a:buChar char="●"/>
            </a:pPr>
            <a:r>
              <a:rPr lang="en-US" sz="2400">
                <a:solidFill>
                  <a:schemeClr val="accent1"/>
                </a:solidFill>
              </a:rPr>
              <a:t>Airway cleared</a:t>
            </a:r>
            <a:endParaRPr sz="2400">
              <a:solidFill>
                <a:schemeClr val="accent1"/>
              </a:solidFill>
            </a:endParaRPr>
          </a:p>
          <a:p>
            <a:pPr indent="-314325" lvl="0" marL="411480" rtl="0" algn="l">
              <a:lnSpc>
                <a:spcPct val="115000"/>
              </a:lnSpc>
              <a:spcBef>
                <a:spcPts val="0"/>
              </a:spcBef>
              <a:spcAft>
                <a:spcPts val="0"/>
              </a:spcAft>
              <a:buClr>
                <a:schemeClr val="accent1"/>
              </a:buClr>
              <a:buSzPts val="2400"/>
              <a:buChar char="●"/>
            </a:pPr>
            <a:r>
              <a:rPr lang="en-US" sz="2400">
                <a:solidFill>
                  <a:schemeClr val="accent1"/>
                </a:solidFill>
              </a:rPr>
              <a:t>Rescue Breathing</a:t>
            </a:r>
            <a:endParaRPr sz="2400">
              <a:solidFill>
                <a:schemeClr val="accent1"/>
              </a:solidFill>
            </a:endParaRPr>
          </a:p>
          <a:p>
            <a:pPr indent="-314325" lvl="0" marL="411480" rtl="0" algn="l">
              <a:lnSpc>
                <a:spcPct val="115000"/>
              </a:lnSpc>
              <a:spcBef>
                <a:spcPts val="0"/>
              </a:spcBef>
              <a:spcAft>
                <a:spcPts val="0"/>
              </a:spcAft>
              <a:buClr>
                <a:schemeClr val="accent1"/>
              </a:buClr>
              <a:buSzPts val="2400"/>
              <a:buChar char="●"/>
            </a:pPr>
            <a:r>
              <a:rPr lang="en-US" sz="2400">
                <a:solidFill>
                  <a:schemeClr val="accent1"/>
                </a:solidFill>
              </a:rPr>
              <a:t>Evaluate if Naloxone Would Help</a:t>
            </a:r>
            <a:endParaRPr sz="2400">
              <a:solidFill>
                <a:schemeClr val="accent1"/>
              </a:solidFill>
            </a:endParaRPr>
          </a:p>
          <a:p>
            <a:pPr indent="-386715" lvl="0" marL="411480" rtl="0" algn="l">
              <a:lnSpc>
                <a:spcPct val="115000"/>
              </a:lnSpc>
              <a:spcBef>
                <a:spcPts val="0"/>
              </a:spcBef>
              <a:spcAft>
                <a:spcPts val="0"/>
              </a:spcAft>
              <a:buClr>
                <a:schemeClr val="accent1"/>
              </a:buClr>
              <a:buSzPts val="2400"/>
              <a:buFont typeface="Noto Sans Symbols"/>
              <a:buChar char="●"/>
            </a:pPr>
            <a:r>
              <a:rPr lang="en-US" sz="2400">
                <a:solidFill>
                  <a:schemeClr val="accent1"/>
                </a:solidFill>
              </a:rPr>
              <a:t>Administer Naloxone</a:t>
            </a:r>
            <a:endParaRPr sz="2400">
              <a:solidFill>
                <a:schemeClr val="accent1"/>
              </a:solidFill>
            </a:endParaRPr>
          </a:p>
          <a:p>
            <a:pPr indent="-386715" lvl="0" marL="411480" rtl="0" algn="l">
              <a:lnSpc>
                <a:spcPct val="115000"/>
              </a:lnSpc>
              <a:spcBef>
                <a:spcPts val="0"/>
              </a:spcBef>
              <a:spcAft>
                <a:spcPts val="0"/>
              </a:spcAft>
              <a:buClr>
                <a:schemeClr val="accent1"/>
              </a:buClr>
              <a:buSzPts val="2400"/>
              <a:buFont typeface="Noto Sans Symbols"/>
              <a:buChar char="●"/>
            </a:pPr>
            <a:r>
              <a:rPr lang="en-US" sz="2400">
                <a:solidFill>
                  <a:schemeClr val="accent1"/>
                </a:solidFill>
              </a:rPr>
              <a:t>Support and Evaluate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0"/>
          <p:cNvSpPr txBox="1"/>
          <p:nvPr>
            <p:ph idx="4294967295" type="body"/>
          </p:nvPr>
        </p:nvSpPr>
        <p:spPr>
          <a:xfrm>
            <a:off x="412225" y="1399125"/>
            <a:ext cx="7972800" cy="43779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None/>
            </a:pPr>
            <a:r>
              <a:rPr lang="en-US" sz="2800"/>
              <a:t>It used to be that we talked about overdose in the past tense: </a:t>
            </a:r>
            <a:br>
              <a:rPr lang="en-US" sz="2800"/>
            </a:br>
            <a:endParaRPr sz="2800"/>
          </a:p>
          <a:p>
            <a:pPr indent="0" lvl="0" marL="0" rtl="0" algn="l">
              <a:spcBef>
                <a:spcPts val="0"/>
              </a:spcBef>
              <a:spcAft>
                <a:spcPts val="0"/>
              </a:spcAft>
              <a:buNone/>
            </a:pPr>
            <a:r>
              <a:rPr lang="en-US" sz="2800"/>
              <a:t>‘</a:t>
            </a:r>
            <a:r>
              <a:rPr b="1" lang="en-US" sz="2800">
                <a:solidFill>
                  <a:srgbClr val="3FAFFF"/>
                </a:solidFill>
              </a:rPr>
              <a:t>I </a:t>
            </a:r>
            <a:r>
              <a:rPr b="1" i="1" lang="en-US" sz="2800" u="sng">
                <a:solidFill>
                  <a:srgbClr val="3FAFFF"/>
                </a:solidFill>
              </a:rPr>
              <a:t>HAD</a:t>
            </a:r>
            <a:r>
              <a:rPr b="1" lang="en-US" sz="2800">
                <a:solidFill>
                  <a:srgbClr val="3FAFFF"/>
                </a:solidFill>
              </a:rPr>
              <a:t> a friend </a:t>
            </a:r>
            <a:r>
              <a:rPr lang="en-US" sz="2800"/>
              <a:t>who OD’d.’ </a:t>
            </a:r>
            <a:endParaRPr sz="2800"/>
          </a:p>
          <a:p>
            <a:pPr indent="-149860" lvl="0" marL="411480" rtl="0" algn="l">
              <a:spcBef>
                <a:spcPts val="700"/>
              </a:spcBef>
              <a:spcAft>
                <a:spcPts val="0"/>
              </a:spcAft>
              <a:buSzPct val="108571"/>
              <a:buNone/>
            </a:pPr>
            <a:r>
              <a:t/>
            </a:r>
            <a:endParaRPr sz="2800"/>
          </a:p>
          <a:p>
            <a:pPr indent="0" lvl="0" marL="0" rtl="0" algn="l">
              <a:spcBef>
                <a:spcPts val="700"/>
              </a:spcBef>
              <a:spcAft>
                <a:spcPts val="0"/>
              </a:spcAft>
              <a:buNone/>
            </a:pPr>
            <a:r>
              <a:rPr lang="en-US" sz="2800"/>
              <a:t>Now, overdose is in the present tense: </a:t>
            </a:r>
            <a:br>
              <a:rPr lang="en-US" sz="2800"/>
            </a:br>
            <a:endParaRPr sz="2800"/>
          </a:p>
          <a:p>
            <a:pPr indent="0" lvl="0" marL="0" rtl="0" algn="l">
              <a:spcBef>
                <a:spcPts val="700"/>
              </a:spcBef>
              <a:spcAft>
                <a:spcPts val="0"/>
              </a:spcAft>
              <a:buNone/>
            </a:pPr>
            <a:r>
              <a:rPr lang="en-US" sz="2800"/>
              <a:t>‘</a:t>
            </a:r>
            <a:r>
              <a:rPr b="1" lang="en-US" sz="2800">
                <a:solidFill>
                  <a:srgbClr val="3FAFFF"/>
                </a:solidFill>
              </a:rPr>
              <a:t>I </a:t>
            </a:r>
            <a:r>
              <a:rPr b="1" i="1" lang="en-US" sz="2800" u="sng">
                <a:solidFill>
                  <a:srgbClr val="3FAFFF"/>
                </a:solidFill>
              </a:rPr>
              <a:t>HAVE</a:t>
            </a:r>
            <a:r>
              <a:rPr b="1" i="1" lang="en-US" sz="2800">
                <a:solidFill>
                  <a:srgbClr val="3FAFFF"/>
                </a:solidFill>
              </a:rPr>
              <a:t> </a:t>
            </a:r>
            <a:r>
              <a:rPr b="1" lang="en-US" sz="2800">
                <a:solidFill>
                  <a:srgbClr val="3FAFFF"/>
                </a:solidFill>
              </a:rPr>
              <a:t>a friend </a:t>
            </a:r>
            <a:r>
              <a:rPr lang="en-US" sz="2800"/>
              <a:t>who OD’d last week,</a:t>
            </a:r>
            <a:br>
              <a:rPr lang="en-US" sz="2800"/>
            </a:br>
            <a:r>
              <a:rPr lang="en-US" sz="2800">
                <a:solidFill>
                  <a:srgbClr val="3FAFFF"/>
                </a:solidFill>
              </a:rPr>
              <a:t> </a:t>
            </a:r>
            <a:r>
              <a:rPr b="1" i="1" lang="en-US" sz="2800">
                <a:solidFill>
                  <a:srgbClr val="3FAFFF"/>
                </a:solidFill>
              </a:rPr>
              <a:t>but it’s OK. He’s all right.” </a:t>
            </a:r>
            <a:endParaRPr sz="2800"/>
          </a:p>
          <a:p>
            <a:pPr indent="-149860" lvl="0" marL="411480" rtl="0" algn="ctr">
              <a:spcBef>
                <a:spcPts val="700"/>
              </a:spcBef>
              <a:spcAft>
                <a:spcPts val="0"/>
              </a:spcAft>
              <a:buSzPct val="95000"/>
              <a:buNone/>
            </a:pPr>
            <a:r>
              <a:t/>
            </a:r>
            <a:endParaRPr sz="3200"/>
          </a:p>
          <a:p>
            <a:pPr indent="-149860" lvl="0" marL="411480" rtl="0" algn="ctr">
              <a:spcBef>
                <a:spcPts val="700"/>
              </a:spcBef>
              <a:spcAft>
                <a:spcPts val="1200"/>
              </a:spcAft>
              <a:buSzPct val="95000"/>
              <a:buNone/>
            </a:pPr>
            <a:r>
              <a:t/>
            </a:r>
            <a:endParaRPr sz="3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1"/>
          <p:cNvSpPr txBox="1"/>
          <p:nvPr>
            <p:ph type="title"/>
          </p:nvPr>
        </p:nvSpPr>
        <p:spPr>
          <a:xfrm>
            <a:off x="426300" y="480864"/>
            <a:ext cx="80772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Where And How To Get Naloxone</a:t>
            </a:r>
            <a:endParaRPr b="1" sz="6600"/>
          </a:p>
        </p:txBody>
      </p:sp>
      <p:sp>
        <p:nvSpPr>
          <p:cNvPr descr="Image result for healthy indiana plan" id="399" name="Google Shape;399;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descr="Image result for healthy indiana plan" id="400" name="Google Shape;400;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descr="Image result for healthy indiana plan" id="401" name="Google Shape;401;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id="402" name="Google Shape;402;p41"/>
          <p:cNvPicPr preferRelativeResize="0"/>
          <p:nvPr/>
        </p:nvPicPr>
        <p:blipFill rotWithShape="1">
          <a:blip r:embed="rId3">
            <a:alphaModFix/>
          </a:blip>
          <a:srcRect b="0" l="1380" r="1380" t="0"/>
          <a:stretch/>
        </p:blipFill>
        <p:spPr>
          <a:xfrm>
            <a:off x="1833350" y="1715808"/>
            <a:ext cx="2248099" cy="1944616"/>
          </a:xfrm>
          <a:prstGeom prst="rect">
            <a:avLst/>
          </a:prstGeom>
          <a:noFill/>
          <a:ln>
            <a:noFill/>
          </a:ln>
        </p:spPr>
      </p:pic>
      <p:pic>
        <p:nvPicPr>
          <p:cNvPr id="403" name="Google Shape;403;p41"/>
          <p:cNvPicPr preferRelativeResize="0"/>
          <p:nvPr/>
        </p:nvPicPr>
        <p:blipFill>
          <a:blip r:embed="rId4">
            <a:alphaModFix/>
          </a:blip>
          <a:stretch>
            <a:fillRect/>
          </a:stretch>
        </p:blipFill>
        <p:spPr>
          <a:xfrm>
            <a:off x="155575" y="4228301"/>
            <a:ext cx="4299739" cy="914400"/>
          </a:xfrm>
          <a:prstGeom prst="rect">
            <a:avLst/>
          </a:prstGeom>
          <a:noFill/>
          <a:ln>
            <a:noFill/>
          </a:ln>
        </p:spPr>
      </p:pic>
      <p:pic>
        <p:nvPicPr>
          <p:cNvPr id="404" name="Google Shape;404;p41"/>
          <p:cNvPicPr preferRelativeResize="0"/>
          <p:nvPr/>
        </p:nvPicPr>
        <p:blipFill>
          <a:blip r:embed="rId5">
            <a:alphaModFix/>
          </a:blip>
          <a:stretch>
            <a:fillRect/>
          </a:stretch>
        </p:blipFill>
        <p:spPr>
          <a:xfrm>
            <a:off x="4676225" y="3982450"/>
            <a:ext cx="4135624" cy="1406100"/>
          </a:xfrm>
          <a:prstGeom prst="rect">
            <a:avLst/>
          </a:prstGeom>
          <a:noFill/>
          <a:ln>
            <a:noFill/>
          </a:ln>
        </p:spPr>
      </p:pic>
      <p:pic>
        <p:nvPicPr>
          <p:cNvPr id="405" name="Google Shape;405;p41"/>
          <p:cNvPicPr preferRelativeResize="0"/>
          <p:nvPr/>
        </p:nvPicPr>
        <p:blipFill>
          <a:blip r:embed="rId6">
            <a:alphaModFix/>
          </a:blip>
          <a:stretch>
            <a:fillRect/>
          </a:stretch>
        </p:blipFill>
        <p:spPr>
          <a:xfrm>
            <a:off x="1193202" y="5516089"/>
            <a:ext cx="1133475" cy="1133475"/>
          </a:xfrm>
          <a:prstGeom prst="rect">
            <a:avLst/>
          </a:prstGeom>
          <a:noFill/>
          <a:ln>
            <a:noFill/>
          </a:ln>
        </p:spPr>
      </p:pic>
      <p:pic>
        <p:nvPicPr>
          <p:cNvPr id="406" name="Google Shape;406;p41"/>
          <p:cNvPicPr preferRelativeResize="0"/>
          <p:nvPr/>
        </p:nvPicPr>
        <p:blipFill>
          <a:blip r:embed="rId7">
            <a:alphaModFix/>
          </a:blip>
          <a:stretch>
            <a:fillRect/>
          </a:stretch>
        </p:blipFill>
        <p:spPr>
          <a:xfrm>
            <a:off x="6603115" y="5701813"/>
            <a:ext cx="1314450" cy="762000"/>
          </a:xfrm>
          <a:prstGeom prst="rect">
            <a:avLst/>
          </a:prstGeom>
          <a:noFill/>
          <a:ln>
            <a:noFill/>
          </a:ln>
        </p:spPr>
      </p:pic>
      <p:pic>
        <p:nvPicPr>
          <p:cNvPr id="407" name="Google Shape;407;p41"/>
          <p:cNvPicPr preferRelativeResize="0"/>
          <p:nvPr/>
        </p:nvPicPr>
        <p:blipFill>
          <a:blip r:embed="rId8">
            <a:alphaModFix/>
          </a:blip>
          <a:stretch>
            <a:fillRect/>
          </a:stretch>
        </p:blipFill>
        <p:spPr>
          <a:xfrm>
            <a:off x="3761850" y="5289375"/>
            <a:ext cx="1406100" cy="1406100"/>
          </a:xfrm>
          <a:prstGeom prst="rect">
            <a:avLst/>
          </a:prstGeom>
          <a:noFill/>
          <a:ln>
            <a:noFill/>
          </a:ln>
        </p:spPr>
      </p:pic>
      <p:pic>
        <p:nvPicPr>
          <p:cNvPr id="408" name="Google Shape;408;p41"/>
          <p:cNvPicPr preferRelativeResize="0"/>
          <p:nvPr/>
        </p:nvPicPr>
        <p:blipFill>
          <a:blip r:embed="rId9">
            <a:alphaModFix/>
          </a:blip>
          <a:stretch>
            <a:fillRect/>
          </a:stretch>
        </p:blipFill>
        <p:spPr>
          <a:xfrm>
            <a:off x="4676224" y="1580402"/>
            <a:ext cx="2248101" cy="22481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217595afe81_0_0"/>
          <p:cNvSpPr txBox="1"/>
          <p:nvPr>
            <p:ph type="title"/>
          </p:nvPr>
        </p:nvSpPr>
        <p:spPr>
          <a:xfrm>
            <a:off x="5495850" y="509525"/>
            <a:ext cx="34620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0" lang="en-US" sz="6600"/>
              <a:t>There has</a:t>
            </a:r>
            <a:r>
              <a:rPr lang="en-US" sz="6600"/>
              <a:t> NEVER </a:t>
            </a:r>
            <a:r>
              <a:rPr b="0" lang="en-US" sz="6600"/>
              <a:t>been a case of HIV  passed from a community syringe.</a:t>
            </a:r>
            <a:endParaRPr b="0" sz="6600"/>
          </a:p>
        </p:txBody>
      </p:sp>
      <p:pic>
        <p:nvPicPr>
          <p:cNvPr id="415" name="Google Shape;415;g217595afe81_0_0"/>
          <p:cNvPicPr preferRelativeResize="0"/>
          <p:nvPr/>
        </p:nvPicPr>
        <p:blipFill>
          <a:blip r:embed="rId3">
            <a:alphaModFix/>
          </a:blip>
          <a:stretch>
            <a:fillRect/>
          </a:stretch>
        </p:blipFill>
        <p:spPr>
          <a:xfrm>
            <a:off x="0" y="0"/>
            <a:ext cx="5191049" cy="68579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4"/>
          <p:cNvSpPr txBox="1"/>
          <p:nvPr>
            <p:ph idx="1" type="body"/>
          </p:nvPr>
        </p:nvSpPr>
        <p:spPr>
          <a:xfrm>
            <a:off x="394775" y="706925"/>
            <a:ext cx="5378100" cy="64008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SzPts val="6270"/>
              <a:buNone/>
            </a:pPr>
            <a:r>
              <a:rPr lang="en-US" sz="6600">
                <a:latin typeface="Amatic SC"/>
                <a:ea typeface="Amatic SC"/>
                <a:cs typeface="Amatic SC"/>
                <a:sym typeface="Amatic SC"/>
              </a:rPr>
              <a:t>Be careful out there, </a:t>
            </a:r>
            <a:endParaRPr sz="6600">
              <a:latin typeface="Amatic SC"/>
              <a:ea typeface="Amatic SC"/>
              <a:cs typeface="Amatic SC"/>
              <a:sym typeface="Amatic SC"/>
            </a:endParaRPr>
          </a:p>
          <a:p>
            <a:pPr indent="-342900" lvl="0" marL="411480" rtl="0" algn="l">
              <a:spcBef>
                <a:spcPts val="0"/>
              </a:spcBef>
              <a:spcAft>
                <a:spcPts val="0"/>
              </a:spcAft>
              <a:buSzPts val="6270"/>
              <a:buNone/>
            </a:pPr>
            <a:r>
              <a:rPr lang="en-US" sz="6600">
                <a:latin typeface="Amatic SC"/>
                <a:ea typeface="Amatic SC"/>
                <a:cs typeface="Amatic SC"/>
                <a:sym typeface="Amatic SC"/>
              </a:rPr>
              <a:t>and let us Know</a:t>
            </a:r>
            <a:endParaRPr sz="6600">
              <a:latin typeface="Amatic SC"/>
              <a:ea typeface="Amatic SC"/>
              <a:cs typeface="Amatic SC"/>
              <a:sym typeface="Amatic SC"/>
            </a:endParaRPr>
          </a:p>
          <a:p>
            <a:pPr indent="-342900" lvl="0" marL="411480" rtl="0" algn="l">
              <a:spcBef>
                <a:spcPts val="0"/>
              </a:spcBef>
              <a:spcAft>
                <a:spcPts val="0"/>
              </a:spcAft>
              <a:buSzPts val="6270"/>
              <a:buNone/>
            </a:pPr>
            <a:r>
              <a:rPr lang="en-US" sz="6600">
                <a:latin typeface="Amatic SC"/>
                <a:ea typeface="Amatic SC"/>
                <a:cs typeface="Amatic SC"/>
                <a:sym typeface="Amatic SC"/>
              </a:rPr>
              <a:t>if we can be</a:t>
            </a:r>
            <a:endParaRPr sz="6600">
              <a:latin typeface="Amatic SC"/>
              <a:ea typeface="Amatic SC"/>
              <a:cs typeface="Amatic SC"/>
              <a:sym typeface="Amatic SC"/>
            </a:endParaRPr>
          </a:p>
          <a:p>
            <a:pPr indent="-342900" lvl="0" marL="411480" rtl="0" algn="l">
              <a:spcBef>
                <a:spcPts val="0"/>
              </a:spcBef>
              <a:spcAft>
                <a:spcPts val="0"/>
              </a:spcAft>
              <a:buSzPts val="6270"/>
              <a:buNone/>
            </a:pPr>
            <a:r>
              <a:rPr lang="en-US" sz="6600">
                <a:latin typeface="Amatic SC"/>
                <a:ea typeface="Amatic SC"/>
                <a:cs typeface="Amatic SC"/>
                <a:sym typeface="Amatic SC"/>
              </a:rPr>
              <a:t>Helpful.</a:t>
            </a:r>
            <a:endParaRPr sz="6600">
              <a:latin typeface="Amatic SC"/>
              <a:ea typeface="Amatic SC"/>
              <a:cs typeface="Amatic SC"/>
              <a:sym typeface="Amatic SC"/>
            </a:endParaRPr>
          </a:p>
          <a:p>
            <a:pPr indent="-342900" lvl="0" marL="411480" rtl="0" algn="l">
              <a:spcBef>
                <a:spcPts val="0"/>
              </a:spcBef>
              <a:spcAft>
                <a:spcPts val="0"/>
              </a:spcAft>
              <a:buSzPts val="6270"/>
              <a:buNone/>
            </a:pPr>
            <a:r>
              <a:rPr lang="en-US" sz="6600">
                <a:latin typeface="Amatic SC"/>
                <a:ea typeface="Amatic SC"/>
                <a:cs typeface="Amatic SC"/>
                <a:sym typeface="Amatic SC"/>
              </a:rPr>
              <a:t>&lt;3</a:t>
            </a:r>
            <a:endParaRPr sz="6600">
              <a:latin typeface="Amatic SC"/>
              <a:ea typeface="Amatic SC"/>
              <a:cs typeface="Amatic SC"/>
              <a:sym typeface="Amatic SC"/>
            </a:endParaRPr>
          </a:p>
          <a:p>
            <a:pPr indent="-342900" lvl="0" marL="411480" rtl="0" algn="ctr">
              <a:spcBef>
                <a:spcPts val="700"/>
              </a:spcBef>
              <a:spcAft>
                <a:spcPts val="1200"/>
              </a:spcAft>
              <a:buSzPts val="6270"/>
              <a:buNone/>
            </a:pPr>
            <a:r>
              <a:t/>
            </a:r>
            <a:endParaRPr b="1" sz="7200">
              <a:solidFill>
                <a:srgbClr val="3FAFFF"/>
              </a:solidFill>
            </a:endParaRPr>
          </a:p>
        </p:txBody>
      </p:sp>
      <p:pic>
        <p:nvPicPr>
          <p:cNvPr id="421" name="Google Shape;421;p44"/>
          <p:cNvPicPr preferRelativeResize="0"/>
          <p:nvPr/>
        </p:nvPicPr>
        <p:blipFill>
          <a:blip r:embed="rId3">
            <a:alphaModFix/>
          </a:blip>
          <a:stretch>
            <a:fillRect/>
          </a:stretch>
        </p:blipFill>
        <p:spPr>
          <a:xfrm>
            <a:off x="5186125" y="870725"/>
            <a:ext cx="3041626" cy="2558275"/>
          </a:xfrm>
          <a:prstGeom prst="rect">
            <a:avLst/>
          </a:prstGeom>
          <a:noFill/>
          <a:ln>
            <a:noFill/>
          </a:ln>
        </p:spPr>
      </p:pic>
      <p:pic>
        <p:nvPicPr>
          <p:cNvPr id="422" name="Google Shape;422;p44"/>
          <p:cNvPicPr preferRelativeResize="0"/>
          <p:nvPr/>
        </p:nvPicPr>
        <p:blipFill>
          <a:blip r:embed="rId4">
            <a:alphaModFix/>
          </a:blip>
          <a:stretch>
            <a:fillRect/>
          </a:stretch>
        </p:blipFill>
        <p:spPr>
          <a:xfrm>
            <a:off x="3330900" y="3429000"/>
            <a:ext cx="3221175" cy="3221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3"/>
          <p:cNvSpPr txBox="1"/>
          <p:nvPr>
            <p:ph type="title"/>
          </p:nvPr>
        </p:nvSpPr>
        <p:spPr>
          <a:xfrm>
            <a:off x="482174" y="51206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a:t>Contact</a:t>
            </a:r>
            <a:r>
              <a:rPr b="1" lang="en-US" sz="2700"/>
              <a:t> – Volunteer,  Get Help, Get Educated</a:t>
            </a:r>
            <a:endParaRPr b="1" sz="4900"/>
          </a:p>
        </p:txBody>
      </p:sp>
      <p:pic>
        <p:nvPicPr>
          <p:cNvPr id="428" name="Google Shape;428;p43"/>
          <p:cNvPicPr preferRelativeResize="0"/>
          <p:nvPr/>
        </p:nvPicPr>
        <p:blipFill rotWithShape="1">
          <a:blip r:embed="rId3">
            <a:alphaModFix/>
          </a:blip>
          <a:srcRect b="8521" l="16139" r="16750" t="15732"/>
          <a:stretch/>
        </p:blipFill>
        <p:spPr>
          <a:xfrm>
            <a:off x="6613575" y="4459500"/>
            <a:ext cx="2116274" cy="2398500"/>
          </a:xfrm>
          <a:prstGeom prst="rect">
            <a:avLst/>
          </a:prstGeom>
          <a:noFill/>
          <a:ln>
            <a:noFill/>
          </a:ln>
        </p:spPr>
      </p:pic>
      <p:sp>
        <p:nvSpPr>
          <p:cNvPr id="429" name="Google Shape;429;p43"/>
          <p:cNvSpPr/>
          <p:nvPr/>
        </p:nvSpPr>
        <p:spPr>
          <a:xfrm>
            <a:off x="2580300" y="4736750"/>
            <a:ext cx="3915900" cy="15786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43"/>
          <p:cNvPicPr preferRelativeResize="0"/>
          <p:nvPr/>
        </p:nvPicPr>
        <p:blipFill>
          <a:blip r:embed="rId4">
            <a:alphaModFix/>
          </a:blip>
          <a:stretch>
            <a:fillRect/>
          </a:stretch>
        </p:blipFill>
        <p:spPr>
          <a:xfrm>
            <a:off x="346375" y="4459500"/>
            <a:ext cx="2116275" cy="2116275"/>
          </a:xfrm>
          <a:prstGeom prst="rect">
            <a:avLst/>
          </a:prstGeom>
          <a:noFill/>
          <a:ln>
            <a:noFill/>
          </a:ln>
        </p:spPr>
      </p:pic>
      <p:sp>
        <p:nvSpPr>
          <p:cNvPr id="431" name="Google Shape;431;p43"/>
          <p:cNvSpPr txBox="1"/>
          <p:nvPr>
            <p:ph idx="1" type="body"/>
          </p:nvPr>
        </p:nvSpPr>
        <p:spPr>
          <a:xfrm>
            <a:off x="1242300" y="2158275"/>
            <a:ext cx="6659400" cy="441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040"/>
              <a:buNone/>
            </a:pPr>
            <a:r>
              <a:rPr b="0" lang="en-US" sz="3200">
                <a:solidFill>
                  <a:schemeClr val="dk2"/>
                </a:solidFill>
              </a:rPr>
              <a:t>cabert@recoveryallways.org</a:t>
            </a:r>
            <a:endParaRPr b="0" sz="3200">
              <a:solidFill>
                <a:schemeClr val="dk2"/>
              </a:solidFill>
            </a:endParaRPr>
          </a:p>
          <a:p>
            <a:pPr indent="0" lvl="0" marL="73152" rtl="0" algn="ctr">
              <a:lnSpc>
                <a:spcPct val="100000"/>
              </a:lnSpc>
              <a:spcBef>
                <a:spcPts val="1200"/>
              </a:spcBef>
              <a:spcAft>
                <a:spcPts val="0"/>
              </a:spcAft>
              <a:buSzPts val="3040"/>
              <a:buNone/>
            </a:pPr>
            <a:r>
              <a:rPr b="0" lang="en-US" sz="3200">
                <a:solidFill>
                  <a:schemeClr val="dk2"/>
                </a:solidFill>
              </a:rPr>
              <a:t>585-685-9733</a:t>
            </a:r>
            <a:endParaRPr b="0" sz="3200">
              <a:solidFill>
                <a:schemeClr val="dk2"/>
              </a:solidFill>
            </a:endParaRPr>
          </a:p>
          <a:p>
            <a:pPr indent="0" lvl="0" marL="73152" rtl="0" algn="ctr">
              <a:lnSpc>
                <a:spcPct val="100000"/>
              </a:lnSpc>
              <a:spcBef>
                <a:spcPts val="1200"/>
              </a:spcBef>
              <a:spcAft>
                <a:spcPts val="0"/>
              </a:spcAft>
              <a:buSzPts val="3040"/>
              <a:buNone/>
            </a:pPr>
            <a:r>
              <a:rPr b="0" lang="en-US" sz="3200">
                <a:solidFill>
                  <a:schemeClr val="dk2"/>
                </a:solidFill>
              </a:rPr>
              <a:t>@nyrecoveryalliance</a:t>
            </a:r>
            <a:endParaRPr b="0" sz="3200">
              <a:solidFill>
                <a:schemeClr val="dk2"/>
              </a:solidFill>
            </a:endParaRPr>
          </a:p>
          <a:p>
            <a:pPr indent="0" lvl="0" marL="73152" rtl="0" algn="ctr">
              <a:lnSpc>
                <a:spcPct val="100000"/>
              </a:lnSpc>
              <a:spcBef>
                <a:spcPts val="1200"/>
              </a:spcBef>
              <a:spcAft>
                <a:spcPts val="0"/>
              </a:spcAft>
              <a:buSzPts val="3040"/>
              <a:buNone/>
            </a:pPr>
            <a:r>
              <a:rPr b="0" lang="en-US" sz="3200">
                <a:solidFill>
                  <a:schemeClr val="dk2"/>
                </a:solidFill>
              </a:rPr>
              <a:t>nyrecoveryalliance.org</a:t>
            </a:r>
            <a:endParaRPr b="0" sz="3200">
              <a:solidFill>
                <a:schemeClr val="dk2"/>
              </a:solidFill>
            </a:endParaRPr>
          </a:p>
          <a:p>
            <a:pPr indent="0" lvl="0" marL="73152" rtl="0" algn="ctr">
              <a:lnSpc>
                <a:spcPct val="100000"/>
              </a:lnSpc>
              <a:spcBef>
                <a:spcPts val="1200"/>
              </a:spcBef>
              <a:spcAft>
                <a:spcPts val="0"/>
              </a:spcAft>
              <a:buSzPts val="3040"/>
              <a:buNone/>
            </a:pPr>
            <a:r>
              <a:t/>
            </a:r>
            <a:endParaRPr sz="600">
              <a:solidFill>
                <a:schemeClr val="dk2"/>
              </a:solidFill>
            </a:endParaRPr>
          </a:p>
          <a:p>
            <a:pPr indent="0" lvl="0" marL="73152" rtl="0" algn="ctr">
              <a:lnSpc>
                <a:spcPct val="100000"/>
              </a:lnSpc>
              <a:spcBef>
                <a:spcPts val="1200"/>
              </a:spcBef>
              <a:spcAft>
                <a:spcPts val="0"/>
              </a:spcAft>
              <a:buSzPts val="3040"/>
              <a:buNone/>
            </a:pPr>
            <a:r>
              <a:t/>
            </a:r>
            <a:endParaRPr sz="600">
              <a:solidFill>
                <a:srgbClr val="3FAFFF"/>
              </a:solidFill>
            </a:endParaRPr>
          </a:p>
          <a:p>
            <a:pPr indent="0" lvl="0" marL="73152" rtl="0" algn="ctr">
              <a:lnSpc>
                <a:spcPct val="100000"/>
              </a:lnSpc>
              <a:spcBef>
                <a:spcPts val="1200"/>
              </a:spcBef>
              <a:spcAft>
                <a:spcPts val="0"/>
              </a:spcAft>
              <a:buSzPts val="3040"/>
              <a:buNone/>
            </a:pPr>
            <a:r>
              <a:t/>
            </a:r>
            <a:endParaRPr sz="600">
              <a:solidFill>
                <a:srgbClr val="3FAFFF"/>
              </a:solidFill>
            </a:endParaRPr>
          </a:p>
          <a:p>
            <a:pPr indent="0" lvl="0" marL="0" rtl="0" algn="ctr">
              <a:lnSpc>
                <a:spcPct val="100000"/>
              </a:lnSpc>
              <a:spcBef>
                <a:spcPts val="1200"/>
              </a:spcBef>
              <a:spcAft>
                <a:spcPts val="0"/>
              </a:spcAft>
              <a:buSzPts val="3040"/>
              <a:buNone/>
            </a:pPr>
            <a:r>
              <a:rPr lang="en-US" sz="6000">
                <a:solidFill>
                  <a:schemeClr val="accent1"/>
                </a:solidFill>
                <a:latin typeface="Amatic SC"/>
                <a:ea typeface="Amatic SC"/>
                <a:cs typeface="Amatic SC"/>
                <a:sym typeface="Amatic SC"/>
              </a:rPr>
              <a:t>DONATIONS</a:t>
            </a:r>
            <a:endParaRPr sz="6000">
              <a:solidFill>
                <a:schemeClr val="accent1"/>
              </a:solidFill>
              <a:latin typeface="Amatic SC"/>
              <a:ea typeface="Amatic SC"/>
              <a:cs typeface="Amatic SC"/>
              <a:sym typeface="Amatic SC"/>
            </a:endParaRPr>
          </a:p>
          <a:p>
            <a:pPr indent="0" lvl="0" marL="0" rtl="0" algn="l">
              <a:lnSpc>
                <a:spcPct val="100000"/>
              </a:lnSpc>
              <a:spcBef>
                <a:spcPts val="1200"/>
              </a:spcBef>
              <a:spcAft>
                <a:spcPts val="1200"/>
              </a:spcAft>
              <a:buSzPts val="3040"/>
              <a:buNone/>
            </a:pPr>
            <a:r>
              <a:t/>
            </a:r>
            <a:endParaRPr sz="6000">
              <a:solidFill>
                <a:schemeClr val="accent1"/>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457199" y="30836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lang="en-US" sz="6600"/>
              <a:t>Our </a:t>
            </a:r>
            <a:r>
              <a:rPr lang="en-US" sz="6600"/>
              <a:t>Harm Reduction Program</a:t>
            </a:r>
            <a:endParaRPr b="1" sz="6600"/>
          </a:p>
        </p:txBody>
      </p:sp>
      <p:sp>
        <p:nvSpPr>
          <p:cNvPr id="153" name="Google Shape;153;p4"/>
          <p:cNvSpPr txBox="1"/>
          <p:nvPr>
            <p:ph idx="1" type="body"/>
          </p:nvPr>
        </p:nvSpPr>
        <p:spPr>
          <a:xfrm>
            <a:off x="253450" y="1470325"/>
            <a:ext cx="4040100" cy="639900"/>
          </a:xfrm>
          <a:prstGeom prst="rect">
            <a:avLst/>
          </a:prstGeom>
          <a:noFill/>
          <a:ln>
            <a:noFill/>
          </a:ln>
        </p:spPr>
        <p:txBody>
          <a:bodyPr anchorCtr="0" anchor="ctr" bIns="45700" lIns="91425" spcFirstLastPara="1" rIns="91425" wrap="square" tIns="45700">
            <a:normAutofit/>
          </a:bodyPr>
          <a:lstStyle/>
          <a:p>
            <a:pPr indent="0" lvl="0" marL="73152" rtl="0" algn="l">
              <a:spcBef>
                <a:spcPts val="0"/>
              </a:spcBef>
              <a:spcAft>
                <a:spcPts val="1200"/>
              </a:spcAft>
              <a:buSzPts val="3040"/>
              <a:buNone/>
            </a:pPr>
            <a:r>
              <a:rPr lang="en-US" sz="3200">
                <a:solidFill>
                  <a:srgbClr val="3FAFFF"/>
                </a:solidFill>
              </a:rPr>
              <a:t>Who Are We?</a:t>
            </a:r>
            <a:r>
              <a:rPr lang="en-US" sz="3200"/>
              <a:t>	</a:t>
            </a:r>
            <a:endParaRPr sz="3200"/>
          </a:p>
        </p:txBody>
      </p:sp>
      <p:sp>
        <p:nvSpPr>
          <p:cNvPr id="154" name="Google Shape;154;p4"/>
          <p:cNvSpPr txBox="1"/>
          <p:nvPr>
            <p:ph idx="2" type="body"/>
          </p:nvPr>
        </p:nvSpPr>
        <p:spPr>
          <a:xfrm>
            <a:off x="4458825" y="1470325"/>
            <a:ext cx="4499100" cy="639900"/>
          </a:xfrm>
          <a:prstGeom prst="rect">
            <a:avLst/>
          </a:prstGeom>
          <a:noFill/>
          <a:ln>
            <a:noFill/>
          </a:ln>
        </p:spPr>
        <p:txBody>
          <a:bodyPr anchorCtr="0" anchor="ctr" bIns="45700" lIns="91425" spcFirstLastPara="1" rIns="91425" wrap="square" tIns="45700">
            <a:noAutofit/>
          </a:bodyPr>
          <a:lstStyle/>
          <a:p>
            <a:pPr indent="0" lvl="0" marL="73152" rtl="0" algn="l">
              <a:spcBef>
                <a:spcPts val="0"/>
              </a:spcBef>
              <a:spcAft>
                <a:spcPts val="1200"/>
              </a:spcAft>
              <a:buSzPts val="3040"/>
              <a:buNone/>
            </a:pPr>
            <a:r>
              <a:rPr lang="en-US" sz="3200">
                <a:solidFill>
                  <a:srgbClr val="3FAFFF"/>
                </a:solidFill>
              </a:rPr>
              <a:t>HR Values:</a:t>
            </a:r>
            <a:endParaRPr sz="3200">
              <a:solidFill>
                <a:srgbClr val="3FAFFF"/>
              </a:solidFill>
            </a:endParaRPr>
          </a:p>
        </p:txBody>
      </p:sp>
      <p:sp>
        <p:nvSpPr>
          <p:cNvPr id="155" name="Google Shape;155;p4"/>
          <p:cNvSpPr txBox="1"/>
          <p:nvPr>
            <p:ph idx="3" type="body"/>
          </p:nvPr>
        </p:nvSpPr>
        <p:spPr>
          <a:xfrm>
            <a:off x="216100" y="2110150"/>
            <a:ext cx="4114800" cy="4398900"/>
          </a:xfrm>
          <a:prstGeom prst="rect">
            <a:avLst/>
          </a:prstGeom>
          <a:noFill/>
          <a:ln>
            <a:noFill/>
          </a:ln>
        </p:spPr>
        <p:txBody>
          <a:bodyPr anchorCtr="0" anchor="t" bIns="45700" lIns="91425" spcFirstLastPara="1" rIns="91425" wrap="square" tIns="45700">
            <a:normAutofit/>
          </a:bodyPr>
          <a:lstStyle/>
          <a:p>
            <a:pPr indent="-326390" lvl="0" marL="411480" rtl="0" algn="l">
              <a:lnSpc>
                <a:spcPct val="105000"/>
              </a:lnSpc>
              <a:spcBef>
                <a:spcPts val="0"/>
              </a:spcBef>
              <a:spcAft>
                <a:spcPts val="0"/>
              </a:spcAft>
              <a:buSzPts val="2400"/>
              <a:buChar char="●"/>
            </a:pPr>
            <a:r>
              <a:rPr lang="en-US"/>
              <a:t>Grassroots</a:t>
            </a:r>
            <a:endParaRPr/>
          </a:p>
          <a:p>
            <a:pPr indent="-326390" lvl="0" marL="411480" rtl="0" algn="l">
              <a:lnSpc>
                <a:spcPct val="105000"/>
              </a:lnSpc>
              <a:spcBef>
                <a:spcPts val="0"/>
              </a:spcBef>
              <a:spcAft>
                <a:spcPts val="0"/>
              </a:spcAft>
              <a:buSzPts val="2400"/>
              <a:buChar char="●"/>
            </a:pPr>
            <a:r>
              <a:rPr lang="en-US"/>
              <a:t>Non-profit</a:t>
            </a:r>
            <a:endParaRPr/>
          </a:p>
          <a:p>
            <a:pPr indent="-326390" lvl="0" marL="411480" rtl="0" algn="l">
              <a:lnSpc>
                <a:spcPct val="105000"/>
              </a:lnSpc>
              <a:spcBef>
                <a:spcPts val="0"/>
              </a:spcBef>
              <a:spcAft>
                <a:spcPts val="0"/>
              </a:spcAft>
              <a:buSzPts val="2400"/>
              <a:buChar char="●"/>
            </a:pPr>
            <a:r>
              <a:rPr lang="en-US"/>
              <a:t>All volunteer</a:t>
            </a:r>
            <a:endParaRPr/>
          </a:p>
          <a:p>
            <a:pPr indent="-326390" lvl="0" marL="411480" rtl="0" algn="l">
              <a:lnSpc>
                <a:spcPct val="105000"/>
              </a:lnSpc>
              <a:spcBef>
                <a:spcPts val="0"/>
              </a:spcBef>
              <a:spcAft>
                <a:spcPts val="0"/>
              </a:spcAft>
              <a:buSzPts val="2400"/>
              <a:buChar char="●"/>
            </a:pPr>
            <a:r>
              <a:rPr lang="en-US"/>
              <a:t>Participant-Driven</a:t>
            </a:r>
            <a:endParaRPr/>
          </a:p>
          <a:p>
            <a:pPr indent="-326390" lvl="0" marL="411480" rtl="0" algn="l">
              <a:lnSpc>
                <a:spcPct val="105000"/>
              </a:lnSpc>
              <a:spcBef>
                <a:spcPts val="0"/>
              </a:spcBef>
              <a:spcAft>
                <a:spcPts val="0"/>
              </a:spcAft>
              <a:buSzPts val="2400"/>
              <a:buChar char="●"/>
            </a:pPr>
            <a:r>
              <a:rPr lang="en-US"/>
              <a:t>Non-coercive</a:t>
            </a:r>
            <a:endParaRPr/>
          </a:p>
          <a:p>
            <a:pPr indent="-326390" lvl="0" marL="411480" rtl="0" algn="l">
              <a:lnSpc>
                <a:spcPct val="105000"/>
              </a:lnSpc>
              <a:spcBef>
                <a:spcPts val="0"/>
              </a:spcBef>
              <a:spcAft>
                <a:spcPts val="0"/>
              </a:spcAft>
              <a:buSzPts val="2400"/>
              <a:buChar char="●"/>
            </a:pPr>
            <a:r>
              <a:rPr lang="en-US"/>
              <a:t>Any Positive Change</a:t>
            </a:r>
            <a:endParaRPr/>
          </a:p>
          <a:p>
            <a:pPr indent="-326390" lvl="0" marL="411480" rtl="0" algn="l">
              <a:lnSpc>
                <a:spcPct val="105000"/>
              </a:lnSpc>
              <a:spcBef>
                <a:spcPts val="0"/>
              </a:spcBef>
              <a:spcAft>
                <a:spcPts val="0"/>
              </a:spcAft>
              <a:buSzPts val="2400"/>
              <a:buChar char="●"/>
            </a:pPr>
            <a:r>
              <a:rPr lang="en-US"/>
              <a:t>Education</a:t>
            </a:r>
            <a:endParaRPr/>
          </a:p>
          <a:p>
            <a:pPr indent="-318770" lvl="0" marL="411480" rtl="0" algn="l">
              <a:lnSpc>
                <a:spcPct val="105000"/>
              </a:lnSpc>
              <a:spcBef>
                <a:spcPts val="0"/>
              </a:spcBef>
              <a:spcAft>
                <a:spcPts val="0"/>
              </a:spcAft>
              <a:buSzPts val="2280"/>
              <a:buChar char="●"/>
            </a:pPr>
            <a:r>
              <a:rPr lang="en-US"/>
              <a:t>Advocacy</a:t>
            </a:r>
            <a:endParaRPr/>
          </a:p>
          <a:p>
            <a:pPr indent="-318770" lvl="0" marL="411480" rtl="0" algn="l">
              <a:lnSpc>
                <a:spcPct val="105000"/>
              </a:lnSpc>
              <a:spcBef>
                <a:spcPts val="0"/>
              </a:spcBef>
              <a:spcAft>
                <a:spcPts val="0"/>
              </a:spcAft>
              <a:buSzPts val="2280"/>
              <a:buChar char="●"/>
            </a:pPr>
            <a:r>
              <a:rPr lang="en-US"/>
              <a:t>Food, Clothes, Supplies</a:t>
            </a:r>
            <a:endParaRPr/>
          </a:p>
        </p:txBody>
      </p:sp>
      <p:sp>
        <p:nvSpPr>
          <p:cNvPr id="156" name="Google Shape;156;p4"/>
          <p:cNvSpPr txBox="1"/>
          <p:nvPr>
            <p:ph idx="4" type="body"/>
          </p:nvPr>
        </p:nvSpPr>
        <p:spPr>
          <a:xfrm>
            <a:off x="4458825" y="2110150"/>
            <a:ext cx="4499100" cy="3838200"/>
          </a:xfrm>
          <a:prstGeom prst="rect">
            <a:avLst/>
          </a:prstGeom>
          <a:noFill/>
          <a:ln>
            <a:noFill/>
          </a:ln>
        </p:spPr>
        <p:txBody>
          <a:bodyPr anchorCtr="0" anchor="t" bIns="45700" lIns="91425" spcFirstLastPara="1" rIns="91425" wrap="square" tIns="45700">
            <a:noAutofit/>
          </a:bodyPr>
          <a:lstStyle/>
          <a:p>
            <a:pPr indent="-326390" lvl="0" marL="411480" rtl="0" algn="l">
              <a:lnSpc>
                <a:spcPct val="105000"/>
              </a:lnSpc>
              <a:spcBef>
                <a:spcPts val="0"/>
              </a:spcBef>
              <a:spcAft>
                <a:spcPts val="0"/>
              </a:spcAft>
              <a:buSzPts val="2400"/>
              <a:buChar char="●"/>
            </a:pPr>
            <a:r>
              <a:rPr lang="en-US"/>
              <a:t>Love</a:t>
            </a:r>
            <a:endParaRPr/>
          </a:p>
          <a:p>
            <a:pPr indent="-326390" lvl="0" marL="411480" rtl="0" algn="l">
              <a:lnSpc>
                <a:spcPct val="105000"/>
              </a:lnSpc>
              <a:spcBef>
                <a:spcPts val="0"/>
              </a:spcBef>
              <a:spcAft>
                <a:spcPts val="0"/>
              </a:spcAft>
              <a:buSzPts val="2400"/>
              <a:buChar char="●"/>
            </a:pPr>
            <a:r>
              <a:rPr lang="en-US"/>
              <a:t>Direct Action</a:t>
            </a:r>
            <a:endParaRPr/>
          </a:p>
          <a:p>
            <a:pPr indent="-326390" lvl="0" marL="411480" rtl="0" algn="l">
              <a:lnSpc>
                <a:spcPct val="105000"/>
              </a:lnSpc>
              <a:spcBef>
                <a:spcPts val="0"/>
              </a:spcBef>
              <a:spcAft>
                <a:spcPts val="0"/>
              </a:spcAft>
              <a:buSzPts val="2400"/>
              <a:buChar char="●"/>
            </a:pPr>
            <a:r>
              <a:rPr lang="en-US"/>
              <a:t>Impacted People Lead</a:t>
            </a:r>
            <a:endParaRPr/>
          </a:p>
          <a:p>
            <a:pPr indent="-326390" lvl="0" marL="411480" rtl="0" algn="l">
              <a:lnSpc>
                <a:spcPct val="105000"/>
              </a:lnSpc>
              <a:spcBef>
                <a:spcPts val="0"/>
              </a:spcBef>
              <a:spcAft>
                <a:spcPts val="0"/>
              </a:spcAft>
              <a:buSzPts val="2400"/>
              <a:buChar char="●"/>
            </a:pPr>
            <a:r>
              <a:rPr lang="en-US"/>
              <a:t>Respect Dignity</a:t>
            </a:r>
            <a:endParaRPr/>
          </a:p>
          <a:p>
            <a:pPr indent="-342900" lvl="0" marL="411480" rtl="0" algn="l">
              <a:lnSpc>
                <a:spcPct val="105000"/>
              </a:lnSpc>
              <a:spcBef>
                <a:spcPts val="0"/>
              </a:spcBef>
              <a:spcAft>
                <a:spcPts val="0"/>
              </a:spcAft>
              <a:buSzPts val="2280"/>
              <a:buChar char="●"/>
            </a:pPr>
            <a:r>
              <a:rPr lang="en-US"/>
              <a:t>Voluntary Association</a:t>
            </a:r>
            <a:endParaRPr/>
          </a:p>
          <a:p>
            <a:pPr indent="-342900" lvl="0" marL="411480" rtl="0" algn="l">
              <a:lnSpc>
                <a:spcPct val="105000"/>
              </a:lnSpc>
              <a:spcBef>
                <a:spcPts val="0"/>
              </a:spcBef>
              <a:spcAft>
                <a:spcPts val="0"/>
              </a:spcAft>
              <a:buSzPts val="2280"/>
              <a:buChar char="●"/>
            </a:pPr>
            <a:r>
              <a:rPr lang="en-US"/>
              <a:t>Autonomy</a:t>
            </a:r>
            <a:endParaRPr/>
          </a:p>
          <a:p>
            <a:pPr indent="-342900" lvl="0" marL="411480" rtl="0" algn="l">
              <a:lnSpc>
                <a:spcPct val="105000"/>
              </a:lnSpc>
              <a:spcBef>
                <a:spcPts val="0"/>
              </a:spcBef>
              <a:spcAft>
                <a:spcPts val="0"/>
              </a:spcAft>
              <a:buSzPts val="2280"/>
              <a:buChar char="●"/>
            </a:pPr>
            <a:r>
              <a:rPr lang="en-US"/>
              <a:t>Empowerment</a:t>
            </a:r>
            <a:endParaRPr/>
          </a:p>
          <a:p>
            <a:pPr indent="-318770" lvl="0" marL="411480" rtl="0" algn="l">
              <a:lnSpc>
                <a:spcPct val="105000"/>
              </a:lnSpc>
              <a:spcBef>
                <a:spcPts val="0"/>
              </a:spcBef>
              <a:spcAft>
                <a:spcPts val="0"/>
              </a:spcAft>
              <a:buSzPts val="2280"/>
              <a:buChar char="●"/>
            </a:pPr>
            <a:r>
              <a:rPr lang="en-US"/>
              <a:t>Meet people where they are</a:t>
            </a:r>
            <a:endParaRPr/>
          </a:p>
        </p:txBody>
      </p:sp>
      <p:sp>
        <p:nvSpPr>
          <p:cNvPr id="157" name="Google Shape;157;p4"/>
          <p:cNvSpPr/>
          <p:nvPr/>
        </p:nvSpPr>
        <p:spPr>
          <a:xfrm>
            <a:off x="6553200" y="6400800"/>
            <a:ext cx="25167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Enough About The IRA…</a:t>
            </a:r>
            <a:endParaRPr sz="1800">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idx="1" type="body"/>
          </p:nvPr>
        </p:nvSpPr>
        <p:spPr>
          <a:xfrm>
            <a:off x="701000" y="461150"/>
            <a:ext cx="7595400" cy="45006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SzPts val="4560"/>
              <a:buNone/>
            </a:pPr>
            <a:r>
              <a:rPr b="1" lang="en-US" sz="6600">
                <a:latin typeface="Amatic SC"/>
                <a:ea typeface="Amatic SC"/>
                <a:cs typeface="Amatic SC"/>
                <a:sym typeface="Amatic SC"/>
              </a:rPr>
              <a:t>Overdose</a:t>
            </a:r>
            <a:r>
              <a:rPr b="1" lang="en-US" sz="6600">
                <a:latin typeface="Amatic SC"/>
                <a:ea typeface="Amatic SC"/>
                <a:cs typeface="Amatic SC"/>
                <a:sym typeface="Amatic SC"/>
              </a:rPr>
              <a:t> is the leading cause</a:t>
            </a:r>
            <a:endParaRPr b="1" sz="6600">
              <a:latin typeface="Amatic SC"/>
              <a:ea typeface="Amatic SC"/>
              <a:cs typeface="Amatic SC"/>
              <a:sym typeface="Amatic SC"/>
            </a:endParaRPr>
          </a:p>
          <a:p>
            <a:pPr indent="0" lvl="0" marL="0" rtl="0" algn="l">
              <a:spcBef>
                <a:spcPts val="0"/>
              </a:spcBef>
              <a:spcAft>
                <a:spcPts val="0"/>
              </a:spcAft>
              <a:buSzPts val="4560"/>
              <a:buNone/>
            </a:pPr>
            <a:r>
              <a:rPr b="1" lang="en-US" sz="6600">
                <a:latin typeface="Amatic SC"/>
                <a:ea typeface="Amatic SC"/>
                <a:cs typeface="Amatic SC"/>
                <a:sym typeface="Amatic SC"/>
              </a:rPr>
              <a:t>of accidental death among adults in the United States. </a:t>
            </a:r>
            <a:endParaRPr b="1" sz="6600">
              <a:latin typeface="Amatic SC"/>
              <a:ea typeface="Amatic SC"/>
              <a:cs typeface="Amatic SC"/>
              <a:sym typeface="Amatic SC"/>
            </a:endParaRPr>
          </a:p>
          <a:p>
            <a:pPr indent="0" lvl="0" marL="0" rtl="0" algn="l">
              <a:spcBef>
                <a:spcPts val="0"/>
              </a:spcBef>
              <a:spcAft>
                <a:spcPts val="0"/>
              </a:spcAft>
              <a:buSzPts val="4560"/>
              <a:buNone/>
            </a:pPr>
            <a:r>
              <a:t/>
            </a:r>
            <a:endParaRPr b="1" sz="6600">
              <a:latin typeface="Amatic SC"/>
              <a:ea typeface="Amatic SC"/>
              <a:cs typeface="Amatic SC"/>
              <a:sym typeface="Amatic SC"/>
            </a:endParaRPr>
          </a:p>
          <a:p>
            <a:pPr indent="0" lvl="0" marL="0" rtl="0" algn="l">
              <a:spcBef>
                <a:spcPts val="0"/>
              </a:spcBef>
              <a:spcAft>
                <a:spcPts val="0"/>
              </a:spcAft>
              <a:buSzPts val="4560"/>
              <a:buNone/>
            </a:pPr>
            <a:r>
              <a:rPr b="1" lang="en-US" sz="6600">
                <a:solidFill>
                  <a:srgbClr val="3FAFFF"/>
                </a:solidFill>
                <a:latin typeface="Amatic SC"/>
                <a:ea typeface="Amatic SC"/>
                <a:cs typeface="Amatic SC"/>
                <a:sym typeface="Amatic SC"/>
              </a:rPr>
              <a:t>932,000 Lives Lost since 1999.</a:t>
            </a:r>
            <a:r>
              <a:rPr b="1" lang="en-US" sz="6600">
                <a:latin typeface="Amatic SC"/>
                <a:ea typeface="Amatic SC"/>
                <a:cs typeface="Amatic SC"/>
                <a:sym typeface="Amatic SC"/>
              </a:rPr>
              <a:t>  </a:t>
            </a:r>
            <a:endParaRPr sz="6600"/>
          </a:p>
          <a:p>
            <a:pPr indent="-211994" lvl="0" marL="411480" rtl="0" algn="l">
              <a:spcBef>
                <a:spcPts val="700"/>
              </a:spcBef>
              <a:spcAft>
                <a:spcPts val="1200"/>
              </a:spcAft>
              <a:buSzPts val="2660"/>
              <a:buNone/>
            </a:pPr>
            <a:r>
              <a:t/>
            </a:r>
            <a:endParaRPr sz="2800"/>
          </a:p>
        </p:txBody>
      </p:sp>
      <p:sp>
        <p:nvSpPr>
          <p:cNvPr id="164" name="Google Shape;164;p5"/>
          <p:cNvSpPr/>
          <p:nvPr/>
        </p:nvSpPr>
        <p:spPr>
          <a:xfrm>
            <a:off x="7848600" y="6400800"/>
            <a:ext cx="12282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Physiology</a:t>
            </a:r>
            <a:endParaRPr sz="1800">
              <a:solidFill>
                <a:schemeClr val="l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type="title"/>
          </p:nvPr>
        </p:nvSpPr>
        <p:spPr>
          <a:xfrm>
            <a:off x="304800" y="160339"/>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400"/>
              <a:buFont typeface="Consolas"/>
              <a:buNone/>
            </a:pPr>
            <a:r>
              <a:rPr lang="en-US" sz="6600"/>
              <a:t>The </a:t>
            </a:r>
            <a:r>
              <a:rPr b="1" lang="en-US" sz="6600"/>
              <a:t>Physiology Of An Overdose</a:t>
            </a:r>
            <a:endParaRPr b="1" sz="6600"/>
          </a:p>
        </p:txBody>
      </p:sp>
      <p:sp>
        <p:nvSpPr>
          <p:cNvPr id="171" name="Google Shape;171;p6"/>
          <p:cNvSpPr txBox="1"/>
          <p:nvPr>
            <p:ph idx="1" type="body"/>
          </p:nvPr>
        </p:nvSpPr>
        <p:spPr>
          <a:xfrm>
            <a:off x="304800" y="1447800"/>
            <a:ext cx="8499900" cy="5181600"/>
          </a:xfrm>
          <a:prstGeom prst="rect">
            <a:avLst/>
          </a:prstGeom>
          <a:noFill/>
          <a:ln>
            <a:noFill/>
          </a:ln>
        </p:spPr>
        <p:txBody>
          <a:bodyPr anchorCtr="0" anchor="t" bIns="45700" lIns="91425" spcFirstLastPara="1" rIns="91425" wrap="square" tIns="45700">
            <a:normAutofit/>
          </a:bodyPr>
          <a:lstStyle/>
          <a:p>
            <a:pPr indent="-350520" lvl="0" marL="411480" rtl="0" algn="l">
              <a:spcBef>
                <a:spcPts val="0"/>
              </a:spcBef>
              <a:spcAft>
                <a:spcPts val="0"/>
              </a:spcAft>
              <a:buSzPts val="2400"/>
              <a:buChar char="●"/>
            </a:pPr>
            <a:r>
              <a:rPr lang="en-US" sz="2400"/>
              <a:t>After you ingest opiates, opiate receptors in brain are filled</a:t>
            </a:r>
            <a:endParaRPr sz="2400"/>
          </a:p>
          <a:p>
            <a:pPr indent="-350520" lvl="0" marL="411480" rtl="0" algn="l">
              <a:spcBef>
                <a:spcPts val="1900"/>
              </a:spcBef>
              <a:spcAft>
                <a:spcPts val="0"/>
              </a:spcAft>
              <a:buSzPts val="2400"/>
              <a:buChar char="●"/>
            </a:pPr>
            <a:r>
              <a:rPr lang="en-US" sz="2400"/>
              <a:t>Depressed breathing results</a:t>
            </a:r>
            <a:endParaRPr sz="2400"/>
          </a:p>
          <a:p>
            <a:pPr indent="-350520" lvl="0" marL="411480" rtl="0" algn="l">
              <a:spcBef>
                <a:spcPts val="1900"/>
              </a:spcBef>
              <a:spcAft>
                <a:spcPts val="0"/>
              </a:spcAft>
              <a:buSzPts val="2400"/>
              <a:buChar char="●"/>
            </a:pPr>
            <a:r>
              <a:rPr lang="en-US" sz="2400"/>
              <a:t>The more of the drug taken, the more breathing  becomes depressed to the point of not breathing at all (overdose)</a:t>
            </a:r>
            <a:endParaRPr sz="2400"/>
          </a:p>
          <a:p>
            <a:pPr indent="-350520" lvl="0" marL="411480" rtl="0" algn="l">
              <a:spcBef>
                <a:spcPts val="1900"/>
              </a:spcBef>
              <a:spcAft>
                <a:spcPts val="0"/>
              </a:spcAft>
              <a:buSzPts val="2400"/>
              <a:buChar char="●"/>
            </a:pPr>
            <a:r>
              <a:rPr lang="en-US" sz="2400"/>
              <a:t>More than 5 minutes of not breathing could lead to permanent brain damage</a:t>
            </a:r>
            <a:endParaRPr sz="2400"/>
          </a:p>
          <a:p>
            <a:pPr indent="-350520" lvl="0" marL="411480" rtl="0" algn="l">
              <a:spcBef>
                <a:spcPts val="1900"/>
              </a:spcBef>
              <a:spcAft>
                <a:spcPts val="0"/>
              </a:spcAft>
              <a:buSzPts val="2400"/>
              <a:buChar char="●"/>
            </a:pPr>
            <a:r>
              <a:rPr b="1" lang="en-US" sz="2400">
                <a:solidFill>
                  <a:srgbClr val="7FC9FF"/>
                </a:solidFill>
              </a:rPr>
              <a:t>Rescue breathing will keep a person alive</a:t>
            </a:r>
            <a:endParaRPr sz="2400"/>
          </a:p>
        </p:txBody>
      </p:sp>
      <p:sp>
        <p:nvSpPr>
          <p:cNvPr id="172" name="Google Shape;172;p6"/>
          <p:cNvSpPr/>
          <p:nvPr/>
        </p:nvSpPr>
        <p:spPr>
          <a:xfrm>
            <a:off x="7010400" y="6400800"/>
            <a:ext cx="20708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An Important Point:</a:t>
            </a:r>
            <a:endParaRPr sz="1800">
              <a:solidFill>
                <a:schemeClr val="lt1"/>
              </a:solidFill>
              <a:latin typeface="Corbel"/>
              <a:ea typeface="Corbel"/>
              <a:cs typeface="Corbel"/>
              <a:sym typeface="Corbel"/>
            </a:endParaRPr>
          </a:p>
        </p:txBody>
      </p:sp>
      <p:sp>
        <p:nvSpPr>
          <p:cNvPr descr="Image result for symptoms of heroin overdose" id="173" name="Google Shape;173;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descr="Image result for symptoms of heroin overdose" id="174" name="Google Shape;174;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txBox="1"/>
          <p:nvPr>
            <p:ph idx="1" type="body"/>
          </p:nvPr>
        </p:nvSpPr>
        <p:spPr>
          <a:xfrm>
            <a:off x="909350" y="1338025"/>
            <a:ext cx="7854000" cy="58116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SzPts val="6270"/>
              <a:buNone/>
            </a:pPr>
            <a:r>
              <a:rPr b="1" i="1" lang="en-US" sz="6600">
                <a:solidFill>
                  <a:srgbClr val="7FC9FF"/>
                </a:solidFill>
                <a:latin typeface="Amatic SC"/>
                <a:ea typeface="Amatic SC"/>
                <a:cs typeface="Amatic SC"/>
                <a:sym typeface="Amatic SC"/>
              </a:rPr>
              <a:t>RESCUE  BREATHING</a:t>
            </a:r>
            <a:r>
              <a:rPr b="1" i="1" lang="en-US" sz="6600">
                <a:latin typeface="Amatic SC"/>
                <a:ea typeface="Amatic SC"/>
                <a:cs typeface="Amatic SC"/>
                <a:sym typeface="Amatic SC"/>
              </a:rPr>
              <a:t> </a:t>
            </a:r>
            <a:endParaRPr b="1" sz="6600">
              <a:latin typeface="Amatic SC"/>
              <a:ea typeface="Amatic SC"/>
              <a:cs typeface="Amatic SC"/>
              <a:sym typeface="Amatic SC"/>
            </a:endParaRPr>
          </a:p>
          <a:p>
            <a:pPr indent="-342900" lvl="0" marL="411480" rtl="0" algn="l">
              <a:spcBef>
                <a:spcPts val="0"/>
              </a:spcBef>
              <a:spcAft>
                <a:spcPts val="0"/>
              </a:spcAft>
              <a:buSzPts val="6270"/>
              <a:buNone/>
            </a:pPr>
            <a:r>
              <a:rPr b="1" i="1" lang="en-US" sz="6600">
                <a:latin typeface="Amatic SC"/>
                <a:ea typeface="Amatic SC"/>
                <a:cs typeface="Amatic SC"/>
                <a:sym typeface="Amatic SC"/>
              </a:rPr>
              <a:t>DURING </a:t>
            </a:r>
            <a:endParaRPr b="1" sz="6600">
              <a:latin typeface="Amatic SC"/>
              <a:ea typeface="Amatic SC"/>
              <a:cs typeface="Amatic SC"/>
              <a:sym typeface="Amatic SC"/>
            </a:endParaRPr>
          </a:p>
          <a:p>
            <a:pPr indent="-342900" lvl="0" marL="411480" rtl="0" algn="l">
              <a:spcBef>
                <a:spcPts val="0"/>
              </a:spcBef>
              <a:spcAft>
                <a:spcPts val="0"/>
              </a:spcAft>
              <a:buSzPts val="6270"/>
              <a:buNone/>
            </a:pPr>
            <a:r>
              <a:rPr b="1" i="1" lang="en-US" sz="6600">
                <a:latin typeface="Amatic SC"/>
                <a:ea typeface="Amatic SC"/>
                <a:cs typeface="Amatic SC"/>
                <a:sym typeface="Amatic SC"/>
              </a:rPr>
              <a:t>AN OPIATE OD </a:t>
            </a:r>
            <a:endParaRPr b="1" sz="6600">
              <a:latin typeface="Amatic SC"/>
              <a:ea typeface="Amatic SC"/>
              <a:cs typeface="Amatic SC"/>
              <a:sym typeface="Amatic SC"/>
            </a:endParaRPr>
          </a:p>
          <a:p>
            <a:pPr indent="-342900" lvl="0" marL="411480" rtl="0" algn="l">
              <a:spcBef>
                <a:spcPts val="0"/>
              </a:spcBef>
              <a:spcAft>
                <a:spcPts val="0"/>
              </a:spcAft>
              <a:buSzPts val="6270"/>
              <a:buNone/>
            </a:pPr>
            <a:r>
              <a:rPr b="1" i="1" lang="en-US" sz="6600">
                <a:latin typeface="Amatic SC"/>
                <a:ea typeface="Amatic SC"/>
                <a:cs typeface="Amatic SC"/>
                <a:sym typeface="Amatic SC"/>
              </a:rPr>
              <a:t>CAN SAVE A LIFE</a:t>
            </a:r>
            <a:endParaRPr b="1" sz="6600">
              <a:latin typeface="Amatic SC"/>
              <a:ea typeface="Amatic SC"/>
              <a:cs typeface="Amatic SC"/>
              <a:sym typeface="Amatic SC"/>
            </a:endParaRPr>
          </a:p>
        </p:txBody>
      </p:sp>
      <p:sp>
        <p:nvSpPr>
          <p:cNvPr id="181" name="Google Shape;181;p7"/>
          <p:cNvSpPr/>
          <p:nvPr/>
        </p:nvSpPr>
        <p:spPr>
          <a:xfrm>
            <a:off x="7086600" y="6400800"/>
            <a:ext cx="20388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Signs Of Overdose?</a:t>
            </a:r>
            <a:endParaRPr sz="1800">
              <a:solidFill>
                <a:schemeClr val="lt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ph type="title"/>
          </p:nvPr>
        </p:nvSpPr>
        <p:spPr>
          <a:xfrm>
            <a:off x="942925" y="701850"/>
            <a:ext cx="5618700" cy="5454300"/>
          </a:xfrm>
          <a:prstGeom prst="rect">
            <a:avLst/>
          </a:prstGeom>
        </p:spPr>
        <p:txBody>
          <a:bodyPr anchorCtr="0" anchor="ctr" bIns="91425" lIns="91425" spcFirstLastPara="1" rIns="91425" wrap="square" tIns="91425">
            <a:normAutofit/>
          </a:bodyPr>
          <a:lstStyle/>
          <a:p>
            <a:pPr indent="-342900" lvl="0" marL="411480" rtl="0" algn="l">
              <a:lnSpc>
                <a:spcPct val="115000"/>
              </a:lnSpc>
              <a:spcBef>
                <a:spcPts val="0"/>
              </a:spcBef>
              <a:spcAft>
                <a:spcPts val="0"/>
              </a:spcAft>
              <a:buClr>
                <a:srgbClr val="000000"/>
              </a:buClr>
              <a:buSzPts val="7600"/>
              <a:buFont typeface="Arial"/>
              <a:buNone/>
            </a:pPr>
            <a:r>
              <a:rPr lang="en-US" sz="6600"/>
              <a:t>Signs Of An </a:t>
            </a:r>
            <a:endParaRPr sz="6600"/>
          </a:p>
          <a:p>
            <a:pPr indent="0" lvl="0" marL="68580" rtl="0" algn="l">
              <a:lnSpc>
                <a:spcPct val="115000"/>
              </a:lnSpc>
              <a:spcBef>
                <a:spcPts val="0"/>
              </a:spcBef>
              <a:spcAft>
                <a:spcPts val="0"/>
              </a:spcAft>
              <a:buClr>
                <a:srgbClr val="000000"/>
              </a:buClr>
              <a:buSzPts val="7600"/>
              <a:buFont typeface="Arial"/>
              <a:buNone/>
            </a:pPr>
            <a:r>
              <a:rPr lang="en-US" sz="6600"/>
              <a:t>Opiate Overdose</a:t>
            </a:r>
            <a:endParaRPr sz="6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ph type="title"/>
          </p:nvPr>
        </p:nvSpPr>
        <p:spPr>
          <a:xfrm>
            <a:off x="457200" y="258714"/>
            <a:ext cx="82296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000"/>
              <a:buFont typeface="Consolas"/>
              <a:buNone/>
            </a:pPr>
            <a:r>
              <a:rPr b="1" lang="en-US" sz="6600"/>
              <a:t>How To Identify An OD</a:t>
            </a:r>
            <a:endParaRPr b="1" sz="6600"/>
          </a:p>
        </p:txBody>
      </p:sp>
      <p:sp>
        <p:nvSpPr>
          <p:cNvPr id="194" name="Google Shape;194;p9"/>
          <p:cNvSpPr txBox="1"/>
          <p:nvPr>
            <p:ph idx="1" type="body"/>
          </p:nvPr>
        </p:nvSpPr>
        <p:spPr>
          <a:xfrm>
            <a:off x="464351" y="1295400"/>
            <a:ext cx="4830600" cy="5410200"/>
          </a:xfrm>
          <a:prstGeom prst="rect">
            <a:avLst/>
          </a:prstGeom>
          <a:noFill/>
          <a:ln>
            <a:noFill/>
          </a:ln>
        </p:spPr>
        <p:txBody>
          <a:bodyPr anchorCtr="0" anchor="t" bIns="45700" lIns="91425" spcFirstLastPara="1" rIns="91425" wrap="square" tIns="45700">
            <a:noAutofit/>
          </a:bodyPr>
          <a:lstStyle/>
          <a:p>
            <a:pPr indent="-342900" lvl="0" marL="411480" rtl="0" algn="l">
              <a:spcBef>
                <a:spcPts val="0"/>
              </a:spcBef>
              <a:spcAft>
                <a:spcPts val="0"/>
              </a:spcAft>
              <a:buSzPts val="1900"/>
              <a:buChar char="●"/>
            </a:pPr>
            <a:r>
              <a:rPr lang="en-US" sz="2000"/>
              <a:t>Awake but unable to talk</a:t>
            </a:r>
            <a:endParaRPr/>
          </a:p>
          <a:p>
            <a:pPr indent="-342900" lvl="0" marL="411480" rtl="0" algn="l">
              <a:spcBef>
                <a:spcPts val="1300"/>
              </a:spcBef>
              <a:spcAft>
                <a:spcPts val="0"/>
              </a:spcAft>
              <a:buSzPts val="1900"/>
              <a:buChar char="●"/>
            </a:pPr>
            <a:r>
              <a:rPr lang="en-US" sz="2000"/>
              <a:t>Body is very limp</a:t>
            </a:r>
            <a:endParaRPr/>
          </a:p>
          <a:p>
            <a:pPr indent="-342900" lvl="0" marL="411480" rtl="0" algn="l">
              <a:spcBef>
                <a:spcPts val="1300"/>
              </a:spcBef>
              <a:spcAft>
                <a:spcPts val="0"/>
              </a:spcAft>
              <a:buSzPts val="1900"/>
              <a:buChar char="●"/>
            </a:pPr>
            <a:r>
              <a:rPr lang="en-US" sz="2000"/>
              <a:t>Face is pale, clammy</a:t>
            </a:r>
            <a:endParaRPr/>
          </a:p>
          <a:p>
            <a:pPr indent="-342900" lvl="0" marL="411480" rtl="0" algn="l">
              <a:spcBef>
                <a:spcPts val="1300"/>
              </a:spcBef>
              <a:spcAft>
                <a:spcPts val="0"/>
              </a:spcAft>
              <a:buSzPts val="1900"/>
              <a:buChar char="●"/>
            </a:pPr>
            <a:r>
              <a:rPr lang="en-US" sz="2000"/>
              <a:t>Lips, fingernails skin blue for lighter skinned people</a:t>
            </a:r>
            <a:endParaRPr/>
          </a:p>
          <a:p>
            <a:pPr indent="-342900" lvl="0" marL="411480" rtl="0" algn="l">
              <a:spcBef>
                <a:spcPts val="1300"/>
              </a:spcBef>
              <a:spcAft>
                <a:spcPts val="0"/>
              </a:spcAft>
              <a:buSzPts val="1900"/>
              <a:buChar char="●"/>
            </a:pPr>
            <a:r>
              <a:rPr lang="en-US" sz="2000"/>
              <a:t>Lips, fingernails turn gray for darker skinned people</a:t>
            </a:r>
            <a:endParaRPr/>
          </a:p>
          <a:p>
            <a:pPr indent="-342900" lvl="0" marL="411480" rtl="0" algn="l">
              <a:spcBef>
                <a:spcPts val="1300"/>
              </a:spcBef>
              <a:spcAft>
                <a:spcPts val="0"/>
              </a:spcAft>
              <a:buSzPts val="1900"/>
              <a:buChar char="●"/>
            </a:pPr>
            <a:r>
              <a:rPr lang="en-US" sz="2000"/>
              <a:t>Breathing is very slow, erratic or has stopped</a:t>
            </a:r>
            <a:endParaRPr/>
          </a:p>
          <a:p>
            <a:pPr indent="-342900" lvl="0" marL="411480" rtl="0" algn="l">
              <a:spcBef>
                <a:spcPts val="1300"/>
              </a:spcBef>
              <a:spcAft>
                <a:spcPts val="0"/>
              </a:spcAft>
              <a:buSzPts val="1900"/>
              <a:buChar char="●"/>
            </a:pPr>
            <a:r>
              <a:rPr lang="en-US" sz="2000"/>
              <a:t>Choking or gurgling sounds</a:t>
            </a:r>
            <a:endParaRPr/>
          </a:p>
          <a:p>
            <a:pPr indent="-342900" lvl="0" marL="411480" rtl="0" algn="l">
              <a:spcBef>
                <a:spcPts val="1300"/>
              </a:spcBef>
              <a:spcAft>
                <a:spcPts val="0"/>
              </a:spcAft>
              <a:buSzPts val="1900"/>
              <a:buChar char="●"/>
            </a:pPr>
            <a:r>
              <a:rPr lang="en-US" sz="2000"/>
              <a:t>Vomiting, foaming</a:t>
            </a:r>
            <a:endParaRPr/>
          </a:p>
          <a:p>
            <a:pPr indent="-342900" lvl="0" marL="411480" rtl="0" algn="l">
              <a:spcBef>
                <a:spcPts val="1300"/>
              </a:spcBef>
              <a:spcAft>
                <a:spcPts val="0"/>
              </a:spcAft>
              <a:buSzPts val="1900"/>
              <a:buChar char="●"/>
            </a:pPr>
            <a:r>
              <a:rPr lang="en-US" sz="2000"/>
              <a:t>Loss of consciousness</a:t>
            </a:r>
            <a:endParaRPr/>
          </a:p>
        </p:txBody>
      </p:sp>
      <p:sp>
        <p:nvSpPr>
          <p:cNvPr id="195" name="Google Shape;195;p9"/>
          <p:cNvSpPr txBox="1"/>
          <p:nvPr>
            <p:ph idx="2" type="body"/>
          </p:nvPr>
        </p:nvSpPr>
        <p:spPr>
          <a:xfrm>
            <a:off x="5294950" y="1295394"/>
            <a:ext cx="4260000" cy="1809900"/>
          </a:xfrm>
          <a:prstGeom prst="rect">
            <a:avLst/>
          </a:prstGeom>
          <a:noFill/>
          <a:ln>
            <a:noFill/>
          </a:ln>
        </p:spPr>
        <p:txBody>
          <a:bodyPr anchorCtr="0" anchor="t" bIns="45700" lIns="91425" spcFirstLastPara="1" rIns="91425" wrap="square" tIns="45700">
            <a:normAutofit/>
          </a:bodyPr>
          <a:lstStyle/>
          <a:p>
            <a:pPr indent="17462" lvl="0" marL="50800" rtl="0" algn="l">
              <a:spcBef>
                <a:spcPts val="0"/>
              </a:spcBef>
              <a:spcAft>
                <a:spcPts val="0"/>
              </a:spcAft>
              <a:buSzPts val="2280"/>
              <a:buNone/>
            </a:pPr>
            <a:r>
              <a:rPr b="1" lang="en-US" sz="2400">
                <a:solidFill>
                  <a:srgbClr val="3FAFFF"/>
                </a:solidFill>
              </a:rPr>
              <a:t>Unresponsive to outside stimulus?</a:t>
            </a:r>
            <a:endParaRPr b="1" sz="2400">
              <a:solidFill>
                <a:srgbClr val="3FAFFF"/>
              </a:solidFill>
            </a:endParaRPr>
          </a:p>
          <a:p>
            <a:pPr indent="17462" lvl="0" marL="50800" rtl="0" algn="l">
              <a:spcBef>
                <a:spcPts val="0"/>
              </a:spcBef>
              <a:spcAft>
                <a:spcPts val="0"/>
              </a:spcAft>
              <a:buSzPts val="2280"/>
              <a:buNone/>
            </a:pPr>
            <a:r>
              <a:rPr b="1" lang="en-US" sz="2400">
                <a:solidFill>
                  <a:srgbClr val="3FAFFF"/>
                </a:solidFill>
              </a:rPr>
              <a:t>Do a sternal rub!</a:t>
            </a:r>
            <a:endParaRPr/>
          </a:p>
        </p:txBody>
      </p:sp>
      <p:sp>
        <p:nvSpPr>
          <p:cNvPr id="196" name="Google Shape;196;p9"/>
          <p:cNvSpPr/>
          <p:nvPr/>
        </p:nvSpPr>
        <p:spPr>
          <a:xfrm>
            <a:off x="6915672" y="6400800"/>
            <a:ext cx="21521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Risks Increasing OD?</a:t>
            </a:r>
            <a:endParaRPr sz="1800">
              <a:solidFill>
                <a:schemeClr val="lt1"/>
              </a:solidFill>
              <a:latin typeface="Corbel"/>
              <a:ea typeface="Corbel"/>
              <a:cs typeface="Corbel"/>
              <a:sym typeface="Corbel"/>
            </a:endParaRPr>
          </a:p>
        </p:txBody>
      </p:sp>
      <p:pic>
        <p:nvPicPr>
          <p:cNvPr descr="http://drugaddictionhelponline.com/wp-content/uploads/Sternum-Rub.png" id="197" name="Google Shape;197;p9"/>
          <p:cNvPicPr preferRelativeResize="0"/>
          <p:nvPr/>
        </p:nvPicPr>
        <p:blipFill rotWithShape="1">
          <a:blip r:embed="rId3">
            <a:alphaModFix/>
          </a:blip>
          <a:srcRect b="6438" l="0" r="0" t="4455"/>
          <a:stretch/>
        </p:blipFill>
        <p:spPr>
          <a:xfrm>
            <a:off x="5412975" y="2678575"/>
            <a:ext cx="2818918" cy="4027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2015-11-16T16:59:27Z</dcterms:created>
  <dc:creator>kristina.roehling</dc:creator>
</cp:coreProperties>
</file>